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comments/comment2.xml" ContentType="application/vnd.openxmlformats-officedocument.presentationml.comments+xml"/>
  <Override PartName="/ppt/notesSlides/notesSlide33.xml" ContentType="application/vnd.openxmlformats-officedocument.presentationml.notesSlide+xml"/>
  <Override PartName="/ppt/comments/comment3.xml" ContentType="application/vnd.openxmlformats-officedocument.presentationml.comments+xml"/>
  <Override PartName="/ppt/notesSlides/notesSlide34.xml" ContentType="application/vnd.openxmlformats-officedocument.presentationml.notesSlide+xml"/>
  <Override PartName="/ppt/comments/comment4.xml" ContentType="application/vnd.openxmlformats-officedocument.presentationml.comments+xml"/>
  <Override PartName="/ppt/notesSlides/notesSlide35.xml" ContentType="application/vnd.openxmlformats-officedocument.presentationml.notesSlide+xml"/>
  <Override PartName="/ppt/comments/comment5.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6.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911" r:id="rId2"/>
    <p:sldId id="929" r:id="rId3"/>
    <p:sldId id="834" r:id="rId4"/>
    <p:sldId id="906" r:id="rId5"/>
    <p:sldId id="915" r:id="rId6"/>
    <p:sldId id="356" r:id="rId7"/>
    <p:sldId id="905" r:id="rId8"/>
    <p:sldId id="933" r:id="rId9"/>
    <p:sldId id="936" r:id="rId10"/>
    <p:sldId id="935" r:id="rId11"/>
    <p:sldId id="938" r:id="rId12"/>
    <p:sldId id="934" r:id="rId13"/>
    <p:sldId id="956" r:id="rId14"/>
    <p:sldId id="950" r:id="rId15"/>
    <p:sldId id="937" r:id="rId16"/>
    <p:sldId id="947" r:id="rId17"/>
    <p:sldId id="946" r:id="rId18"/>
    <p:sldId id="942" r:id="rId19"/>
    <p:sldId id="945" r:id="rId20"/>
    <p:sldId id="943" r:id="rId21"/>
    <p:sldId id="951" r:id="rId22"/>
    <p:sldId id="886" r:id="rId23"/>
    <p:sldId id="913" r:id="rId24"/>
    <p:sldId id="949" r:id="rId25"/>
    <p:sldId id="293" r:id="rId26"/>
    <p:sldId id="916" r:id="rId27"/>
    <p:sldId id="902" r:id="rId28"/>
    <p:sldId id="907" r:id="rId29"/>
    <p:sldId id="944" r:id="rId30"/>
    <p:sldId id="941" r:id="rId31"/>
    <p:sldId id="952" r:id="rId32"/>
    <p:sldId id="954" r:id="rId33"/>
    <p:sldId id="953" r:id="rId34"/>
    <p:sldId id="939" r:id="rId35"/>
    <p:sldId id="918" r:id="rId36"/>
    <p:sldId id="940" r:id="rId37"/>
    <p:sldId id="888" r:id="rId38"/>
    <p:sldId id="960" r:id="rId39"/>
    <p:sldId id="961" r:id="rId40"/>
    <p:sldId id="959" r:id="rId41"/>
    <p:sldId id="962" r:id="rId42"/>
    <p:sldId id="958" r:id="rId43"/>
    <p:sldId id="881" r:id="rId44"/>
    <p:sldId id="342" r:id="rId45"/>
    <p:sldId id="957" r:id="rId46"/>
    <p:sldId id="910" r:id="rId47"/>
    <p:sldId id="914" r:id="rId48"/>
    <p:sldId id="912" r:id="rId49"/>
    <p:sldId id="872" r:id="rId50"/>
    <p:sldId id="925" r:id="rId51"/>
    <p:sldId id="920" r:id="rId52"/>
    <p:sldId id="921" r:id="rId53"/>
    <p:sldId id="813" r:id="rId54"/>
    <p:sldId id="814" r:id="rId55"/>
    <p:sldId id="931" r:id="rId56"/>
    <p:sldId id="93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A Steele" initials="MA" lastIdx="2" clrIdx="0"/>
  <p:cmAuthor id="2" name="George Jarvis" initials="GJ" lastIdx="2" clrIdx="1">
    <p:extLst>
      <p:ext uri="{19B8F6BF-5375-455C-9EA6-DF929625EA0E}">
        <p15:presenceInfo xmlns:p15="http://schemas.microsoft.com/office/powerpoint/2012/main" userId="45e588d2d53b15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E00"/>
    <a:srgbClr val="019E72"/>
    <a:srgbClr val="007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3" autoAdjust="0"/>
    <p:restoredTop sz="79742" autoAdjust="0"/>
  </p:normalViewPr>
  <p:slideViewPr>
    <p:cSldViewPr snapToGrid="0">
      <p:cViewPr varScale="1">
        <p:scale>
          <a:sx n="68" d="100"/>
          <a:sy n="68" d="100"/>
        </p:scale>
        <p:origin x="90"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4-05T03:46:06.787" idx="1">
    <p:pos x="7761" y="10"/>
    <p:text>This slide is the weakest part of the talk.  
Don't rehash the results.  Give reasons for them and implications.  
Don't end with a discussion about life history of prey, because it really isn't somehting you evaluated.  Focus on why the behavioral effect of predators doesn't result in reproductive effects; whether you'd expect it to over longer time periods; and what might predispose some species to be less affected by sublethal effects of predators than others.</p:text>
    <p:extLst mod="1">
      <p:ext uri="{C676402C-5697-4E1C-873F-D02D1690AC5C}">
        <p15:threadingInfo xmlns:p15="http://schemas.microsoft.com/office/powerpoint/2012/main" timeZoneBias="420"/>
      </p:ext>
    </p:extLst>
  </p:cm>
  <p:cm authorId="2" dt="2019-04-15T13:20:38.199" idx="2">
    <p:pos x="7847" y="600"/>
    <p:text>even though not significant, can imagine a scenario where reductions in reproduction would affect a population over time</p:text>
    <p:extLst mod="1">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4-05T03:46:06.787" idx="1">
    <p:pos x="7761" y="10"/>
    <p:text>This slide is the weakest part of the talk.  
Don't rehash the results.  Give reasons for them and implications.  
Don't end with a discussion about life history of prey, because it really isn't somehting you evaluated.  Focus on why the behavioral effect of predators doesn't result in reproductive effects; whether you'd expect it to over longer time periods; and what might predispose some species to be less affected by sublethal effects of predators than others.</p:text>
    <p:extLst mod="1">
      <p:ext uri="{C676402C-5697-4E1C-873F-D02D1690AC5C}">
        <p15:threadingInfo xmlns:p15="http://schemas.microsoft.com/office/powerpoint/2012/main" timeZoneBias="420"/>
      </p:ext>
    </p:extLst>
  </p:cm>
  <p:cm authorId="2" dt="2019-04-15T13:20:38.199" idx="2">
    <p:pos x="7847" y="600"/>
    <p:text>even though not significant, can imagine a scenario where reductions in reproduction would affect a population over time</p:text>
    <p:extLst mod="1">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4-05T03:46:06.787" idx="1">
    <p:pos x="7761" y="10"/>
    <p:text>This slide is the weakest part of the talk.  
Don't rehash the results.  Give reasons for them and implications.  
Don't end with a discussion about life history of prey, because it really isn't somehting you evaluated.  Focus on why the behavioral effect of predators doesn't result in reproductive effects; whether you'd expect it to over longer time periods; and what might predispose some species to be less affected by sublethal effects of predators than others.</p:text>
    <p:extLst mod="1">
      <p:ext uri="{C676402C-5697-4E1C-873F-D02D1690AC5C}">
        <p15:threadingInfo xmlns:p15="http://schemas.microsoft.com/office/powerpoint/2012/main" timeZoneBias="420"/>
      </p:ext>
    </p:extLst>
  </p:cm>
  <p:cm authorId="2" dt="2019-04-15T13:20:38.199" idx="2">
    <p:pos x="7847" y="600"/>
    <p:text>even though not significant, can imagine a scenario where reductions in reproduction would affect a population over time</p:text>
    <p:extLst mod="1">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4-05T03:46:06.787" idx="1">
    <p:pos x="7761" y="10"/>
    <p:text>This slide is the weakest part of the talk.  
Don't rehash the results.  Give reasons for them and implications.  
Don't end with a discussion about life history of prey, because it really isn't somehting you evaluated.  Focus on why the behavioral effect of predators doesn't result in reproductive effects; whether you'd expect it to over longer time periods; and what might predispose some species to be less affected by sublethal effects of predators than others.</p:text>
    <p:extLst mod="1">
      <p:ext uri="{C676402C-5697-4E1C-873F-D02D1690AC5C}">
        <p15:threadingInfo xmlns:p15="http://schemas.microsoft.com/office/powerpoint/2012/main" timeZoneBias="420"/>
      </p:ext>
    </p:extLst>
  </p:cm>
  <p:cm authorId="2" dt="2019-04-15T13:20:38.199" idx="2">
    <p:pos x="7847" y="600"/>
    <p:text>even though not significant, can imagine a scenario where reductions in reproduction would affect a population over time</p:text>
    <p:extLst mod="1">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4-05T03:46:06.787" idx="1">
    <p:pos x="7761" y="10"/>
    <p:text>This slide is the weakest part of the talk.  
Don't rehash the results.  Give reasons for them and implications.  
Don't end with a discussion about life history of prey, because it really isn't somehting you evaluated.  Focus on why the behavioral effect of predators doesn't result in reproductive effects; whether you'd expect it to over longer time periods; and what might predispose some species to be less affected by sublethal effects of predators than others.</p:text>
    <p:extLst mod="1">
      <p:ext uri="{C676402C-5697-4E1C-873F-D02D1690AC5C}">
        <p15:threadingInfo xmlns:p15="http://schemas.microsoft.com/office/powerpoint/2012/main" timeZoneBias="420"/>
      </p:ext>
    </p:extLst>
  </p:cm>
  <p:cm authorId="2" dt="2019-04-15T13:20:38.199" idx="2">
    <p:pos x="7847" y="600"/>
    <p:text>even though not significant, can imagine a scenario where reductions in reproduction would affect a population over time</p:text>
    <p:extLst mod="1">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04-05T03:46:06.787" idx="1">
    <p:pos x="7761" y="10"/>
    <p:text>This slide is the weakest part of the talk.  
Don't rehash the results.  Give reasons for them and implications.  
Don't end with a discussion about life history of prey, because it really isn't somehting you evaluated.  Focus on why the behavioral effect of predators doesn't result in reproductive effects; whether you'd expect it to over longer time periods; and what might predispose some species to be less affected by sublethal effects of predators than others.</p:text>
    <p:extLst mod="1">
      <p:ext uri="{C676402C-5697-4E1C-873F-D02D1690AC5C}">
        <p15:threadingInfo xmlns:p15="http://schemas.microsoft.com/office/powerpoint/2012/main" timeZoneBias="420"/>
      </p:ext>
    </p:extLst>
  </p:cm>
  <p:cm authorId="2" dt="2019-04-15T13:20:38.199" idx="2">
    <p:pos x="7847" y="600"/>
    <p:text>even though not significant, can imagine a scenario where reductions in reproduction would affect a population over time</p:text>
    <p:extLst mod="1">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A1063-18FE-4D85-98DE-326DD24182D4}" type="datetimeFigureOut">
              <a:rPr lang="en-US" smtClean="0"/>
              <a:t>5/4/2019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82607-BA27-4E7B-966E-434F463A69E6}" type="slidenum">
              <a:rPr lang="en-US" smtClean="0"/>
              <a:t>‹#›</a:t>
            </a:fld>
            <a:endParaRPr lang="en-US"/>
          </a:p>
        </p:txBody>
      </p:sp>
    </p:spTree>
    <p:extLst>
      <p:ext uri="{BB962C8B-B14F-4D97-AF65-F5344CB8AC3E}">
        <p14:creationId xmlns:p14="http://schemas.microsoft.com/office/powerpoint/2010/main" val="4213399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Interested in the effects of environmental factors, such as predation risk, may influence prey fitness over time</a:t>
            </a:r>
          </a:p>
        </p:txBody>
      </p:sp>
      <p:sp>
        <p:nvSpPr>
          <p:cNvPr id="4" name="Slide Number Placeholder 3"/>
          <p:cNvSpPr>
            <a:spLocks noGrp="1"/>
          </p:cNvSpPr>
          <p:nvPr>
            <p:ph type="sldNum" sz="quarter" idx="10"/>
          </p:nvPr>
        </p:nvSpPr>
        <p:spPr/>
        <p:txBody>
          <a:bodyPr/>
          <a:lstStyle/>
          <a:p>
            <a:fld id="{AB3AA24C-DE39-4C8E-B260-5661CE88DFC3}" type="slidenum">
              <a:rPr lang="en-US" smtClean="0"/>
              <a:t>1</a:t>
            </a:fld>
            <a:endParaRPr lang="en-US" dirty="0"/>
          </a:p>
        </p:txBody>
      </p:sp>
    </p:spTree>
    <p:extLst>
      <p:ext uri="{BB962C8B-B14F-4D97-AF65-F5344CB8AC3E}">
        <p14:creationId xmlns:p14="http://schemas.microsoft.com/office/powerpoint/2010/main" val="3670911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391859c461_1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g391859c461_1_1113: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400" dirty="0"/>
              <a:t>Explain what you did for each, and then these points for why you did them</a:t>
            </a:r>
          </a:p>
          <a:p>
            <a:pPr marL="342900" marR="0" lvl="0" indent="-342900" algn="l" rtl="0">
              <a:spcBef>
                <a:spcPts val="0"/>
              </a:spcBef>
              <a:spcAft>
                <a:spcPts val="0"/>
              </a:spcAft>
              <a:buAutoNum type="alphaLcPeriod"/>
            </a:pPr>
            <a:r>
              <a:rPr lang="en-US" sz="1400" dirty="0"/>
              <a:t>To test for differences in egg production among treatments</a:t>
            </a:r>
          </a:p>
          <a:p>
            <a:pPr marL="342900" marR="0" lvl="0" indent="-342900" algn="l" rtl="0">
              <a:spcBef>
                <a:spcPts val="0"/>
              </a:spcBef>
              <a:spcAft>
                <a:spcPts val="0"/>
              </a:spcAft>
              <a:buAutoNum type="alphaLcPeriod"/>
            </a:pPr>
            <a:r>
              <a:rPr lang="en-US" sz="1400" dirty="0"/>
              <a:t>(visual counts) To monitor survivorship during trial, and (recollections) to see how risk affected mortality among treatments (i.e., lethal removals in high-risk reefs)</a:t>
            </a:r>
          </a:p>
          <a:p>
            <a:pPr marL="342900" marR="0" lvl="0" indent="-342900" algn="l" rtl="0">
              <a:spcBef>
                <a:spcPts val="0"/>
              </a:spcBef>
              <a:spcAft>
                <a:spcPts val="0"/>
              </a:spcAft>
              <a:buAutoNum type="alphaLcPeriod"/>
            </a:pPr>
            <a:r>
              <a:rPr lang="en-US" sz="1400" dirty="0"/>
              <a:t>Monitored individual gobies to see how fitness behaviors may have been affected by risk</a:t>
            </a:r>
          </a:p>
          <a:p>
            <a:pPr marL="342900" marR="0" lvl="0" indent="-342900" algn="l" rtl="0">
              <a:spcBef>
                <a:spcPts val="0"/>
              </a:spcBef>
              <a:spcAft>
                <a:spcPts val="0"/>
              </a:spcAft>
              <a:buAutoNum type="alphaLcPeriod"/>
            </a:pPr>
            <a:r>
              <a:rPr lang="en-US" sz="1400" dirty="0"/>
              <a:t>I observed gobies from the same relative distance to the reef among treatments</a:t>
            </a:r>
          </a:p>
          <a:p>
            <a:pPr marL="800100" marR="0" lvl="1" indent="-342900" algn="l" rtl="0">
              <a:spcBef>
                <a:spcPts val="0"/>
              </a:spcBef>
              <a:spcAft>
                <a:spcPts val="0"/>
              </a:spcAft>
              <a:buAutoNum type="alphaLcPeriod"/>
            </a:pPr>
            <a:r>
              <a:rPr lang="en-US" sz="1400" dirty="0"/>
              <a:t>Foraging, courtship, number of moves</a:t>
            </a:r>
          </a:p>
          <a:p>
            <a:pPr marL="800100" marR="0" lvl="1" indent="-342900" algn="l" rtl="0">
              <a:spcBef>
                <a:spcPts val="0"/>
              </a:spcBef>
              <a:spcAft>
                <a:spcPts val="0"/>
              </a:spcAft>
              <a:buAutoNum type="alphaLcPeriod"/>
            </a:pPr>
            <a:r>
              <a:rPr lang="en-US" sz="1400" dirty="0"/>
              <a:t>As a measure of hiding</a:t>
            </a:r>
          </a:p>
          <a:p>
            <a:pPr marL="800100" marR="0" lvl="1" indent="-342900" algn="l" rtl="0">
              <a:spcBef>
                <a:spcPts val="0"/>
              </a:spcBef>
              <a:spcAft>
                <a:spcPts val="0"/>
              </a:spcAft>
              <a:buAutoNum type="alphaLcPeriod"/>
            </a:pPr>
            <a:r>
              <a:rPr lang="en-US" sz="1400" dirty="0"/>
              <a:t>I believe that these behaviors will be reduced in risky environments, and will help me understand the mechanism for any differences in fitness among treatments</a:t>
            </a:r>
          </a:p>
          <a:p>
            <a:pPr marL="342900" marR="0" lvl="0" indent="-342900" algn="l" rtl="0">
              <a:spcBef>
                <a:spcPts val="0"/>
              </a:spcBef>
              <a:spcAft>
                <a:spcPts val="0"/>
              </a:spcAft>
              <a:buAutoNum type="alphaLcPeriod"/>
            </a:pPr>
            <a:endParaRPr sz="1400" dirty="0"/>
          </a:p>
        </p:txBody>
      </p:sp>
      <p:sp>
        <p:nvSpPr>
          <p:cNvPr id="1753" name="Google Shape;1753;g391859c461_1_1113: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509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 these separately for each of my experiments</a:t>
            </a:r>
          </a:p>
        </p:txBody>
      </p:sp>
      <p:sp>
        <p:nvSpPr>
          <p:cNvPr id="4" name="Slide Number Placeholder 3"/>
          <p:cNvSpPr>
            <a:spLocks noGrp="1"/>
          </p:cNvSpPr>
          <p:nvPr>
            <p:ph type="sldNum" sz="quarter" idx="5"/>
          </p:nvPr>
        </p:nvSpPr>
        <p:spPr/>
        <p:txBody>
          <a:bodyPr/>
          <a:lstStyle/>
          <a:p>
            <a:fld id="{CE582607-BA27-4E7B-966E-434F463A69E6}" type="slidenum">
              <a:rPr lang="en-US" smtClean="0"/>
              <a:t>12</a:t>
            </a:fld>
            <a:endParaRPr lang="en-US"/>
          </a:p>
        </p:txBody>
      </p:sp>
    </p:spTree>
    <p:extLst>
      <p:ext uri="{BB962C8B-B14F-4D97-AF65-F5344CB8AC3E}">
        <p14:creationId xmlns:p14="http://schemas.microsoft.com/office/powerpoint/2010/main" val="3923569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can code that out in </a:t>
            </a:r>
            <a:r>
              <a:rPr lang="en-US" sz="1200" b="0" i="0" u="none" strike="noStrike" cap="none" dirty="0" err="1">
                <a:solidFill>
                  <a:schemeClr val="dk1"/>
                </a:solidFill>
                <a:latin typeface="Calibri"/>
                <a:ea typeface="Calibri"/>
                <a:cs typeface="Calibri"/>
                <a:sym typeface="Calibri"/>
              </a:rPr>
              <a:t>ggplot</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the lethal effects of predation were not likely affecting the lower counts in high-risk.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8792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3ff44d003d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g3ff44d003d_2_5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200"/>
              <a:buFont typeface="Calibri"/>
              <a:buNone/>
            </a:pPr>
            <a:r>
              <a:rPr lang="en-US" sz="1400" dirty="0"/>
              <a:t>Y = number of fish seen per reef</a:t>
            </a:r>
          </a:p>
          <a:p>
            <a:pPr marL="0" marR="0" lvl="0" indent="0" algn="l" rtl="0">
              <a:spcBef>
                <a:spcPts val="0"/>
              </a:spcBef>
              <a:spcAft>
                <a:spcPts val="0"/>
              </a:spcAft>
              <a:buClr>
                <a:schemeClr val="dk1"/>
              </a:buClr>
              <a:buSzPts val="1200"/>
              <a:buFont typeface="Calibri"/>
              <a:buNone/>
            </a:pPr>
            <a:r>
              <a:rPr lang="en-US" sz="1400" dirty="0"/>
              <a:t>X = week of the survey</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The number of gobies seen on the reefs decreased over time, regardless of risk</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However, I consistently saw fewer gobies on high-risk reefs during the experiments, 21% reduction overall</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As long as predators were excluded at all (low and medium risk treatments), no changes in number of fish seen</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Don’t know if the reductions in high-risk treatment were due to lethal or sublethal effects, where predators were allowed full access</a:t>
            </a:r>
          </a:p>
          <a:p>
            <a:pPr marL="0" marR="0" lvl="0" indent="0" algn="l" rtl="0">
              <a:spcBef>
                <a:spcPts val="0"/>
              </a:spcBef>
              <a:spcAft>
                <a:spcPts val="0"/>
              </a:spcAft>
              <a:buClr>
                <a:schemeClr val="dk1"/>
              </a:buClr>
              <a:buSzPts val="1200"/>
              <a:buFont typeface="Calibri"/>
              <a:buNone/>
            </a:pPr>
            <a:endParaRPr lang="en-US" sz="1400" dirty="0"/>
          </a:p>
        </p:txBody>
      </p:sp>
      <p:sp>
        <p:nvSpPr>
          <p:cNvPr id="1809" name="Google Shape;1809;g3ff44d003d_2_5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163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729577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now that we stocked the reefs based on similar initial sizes that reflected the size structure naturally</a:t>
            </a:r>
          </a:p>
          <a:p>
            <a:endParaRPr lang="en-US" dirty="0"/>
          </a:p>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21</a:t>
            </a:fld>
            <a:endParaRPr lang="en-US"/>
          </a:p>
        </p:txBody>
      </p:sp>
    </p:spTree>
    <p:extLst>
      <p:ext uri="{BB962C8B-B14F-4D97-AF65-F5344CB8AC3E}">
        <p14:creationId xmlns:p14="http://schemas.microsoft.com/office/powerpoint/2010/main" val="3979740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3ff44d003d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g3ff44d003d_2_4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Y = total egg production per reef </a:t>
            </a:r>
            <a:r>
              <a:rPr lang="en-US" sz="1200" b="1" i="0" u="sng" strike="noStrike" cap="none" dirty="0">
                <a:solidFill>
                  <a:schemeClr val="dk1"/>
                </a:solidFill>
                <a:latin typeface="Calibri"/>
                <a:ea typeface="Calibri"/>
                <a:cs typeface="Calibri"/>
                <a:sym typeface="Calibri"/>
              </a:rPr>
              <a:t>after 1 month</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X = risk treatment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Showing means and standard errors in figure</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but mention that colors will be consistent throughout talk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Might not be statistical differences in output, but we see a trend of decreasing production with decreasing distance between predators and prey</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Based on these results, might not expect to see differences in other responses. Let’s check out the surveys for mortality, first visual surveys, where I swam over each reef and counted the number of fish visible on each</a:t>
            </a:r>
          </a:p>
        </p:txBody>
      </p:sp>
      <p:sp>
        <p:nvSpPr>
          <p:cNvPr id="1788" name="Google Shape;1788;g3ff44d003d_2_4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4917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can code that out in </a:t>
            </a:r>
            <a:r>
              <a:rPr lang="en-US" sz="1200" b="0" i="0" u="none" strike="noStrike" cap="none" dirty="0" err="1">
                <a:solidFill>
                  <a:schemeClr val="dk1"/>
                </a:solidFill>
                <a:latin typeface="Calibri"/>
                <a:ea typeface="Calibri"/>
                <a:cs typeface="Calibri"/>
                <a:sym typeface="Calibri"/>
              </a:rPr>
              <a:t>ggplot</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the lethal effects of predation were not likely affecting the lower counts in high-risk.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399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3ff44d003d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g3ff44d003d_2_5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200"/>
              <a:buFont typeface="Calibri"/>
              <a:buNone/>
            </a:pPr>
            <a:r>
              <a:rPr lang="en-US" sz="1400" dirty="0"/>
              <a:t>Y = number of fish seen per reef</a:t>
            </a:r>
          </a:p>
          <a:p>
            <a:pPr marL="0" marR="0" lvl="0" indent="0" algn="l" rtl="0">
              <a:spcBef>
                <a:spcPts val="0"/>
              </a:spcBef>
              <a:spcAft>
                <a:spcPts val="0"/>
              </a:spcAft>
              <a:buClr>
                <a:schemeClr val="dk1"/>
              </a:buClr>
              <a:buSzPts val="1200"/>
              <a:buFont typeface="Calibri"/>
              <a:buNone/>
            </a:pPr>
            <a:r>
              <a:rPr lang="en-US" sz="1400" dirty="0"/>
              <a:t>X = week of the survey</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The number of gobies seen on the reefs decreased over time, regardless of risk</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However, I consistently saw fewer gobies on high-risk reefs during the experiments, 21% reduction overall</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As long as predators were excluded at all (low and medium risk treatments), no changes in number of fish seen</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Don’t know if the reductions in high-risk treatment were due to lethal or sublethal effects, where predators were allowed full access</a:t>
            </a:r>
          </a:p>
          <a:p>
            <a:pPr marL="0" marR="0" lvl="0" indent="0" algn="l" rtl="0">
              <a:spcBef>
                <a:spcPts val="0"/>
              </a:spcBef>
              <a:spcAft>
                <a:spcPts val="0"/>
              </a:spcAft>
              <a:buClr>
                <a:schemeClr val="dk1"/>
              </a:buClr>
              <a:buSzPts val="1200"/>
              <a:buFont typeface="Calibri"/>
              <a:buNone/>
            </a:pPr>
            <a:endParaRPr lang="en-US" sz="1400" dirty="0"/>
          </a:p>
        </p:txBody>
      </p:sp>
      <p:sp>
        <p:nvSpPr>
          <p:cNvPr id="1809" name="Google Shape;1809;g3ff44d003d_2_5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4224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Univariate ANOVAs are consistent with results from visual counts</a:t>
            </a:r>
          </a:p>
        </p:txBody>
      </p:sp>
      <p:sp>
        <p:nvSpPr>
          <p:cNvPr id="4" name="Slide Number Placeholder 3"/>
          <p:cNvSpPr>
            <a:spLocks noGrp="1"/>
          </p:cNvSpPr>
          <p:nvPr>
            <p:ph type="sldNum" sz="quarter" idx="5"/>
          </p:nvPr>
        </p:nvSpPr>
        <p:spPr/>
        <p:txBody>
          <a:bodyPr/>
          <a:lstStyle/>
          <a:p>
            <a:fld id="{CE582607-BA27-4E7B-966E-434F463A69E6}" type="slidenum">
              <a:rPr lang="en-US" smtClean="0"/>
              <a:t>25</a:t>
            </a:fld>
            <a:endParaRPr lang="en-US"/>
          </a:p>
        </p:txBody>
      </p:sp>
    </p:spTree>
    <p:extLst>
      <p:ext uri="{BB962C8B-B14F-4D97-AF65-F5344CB8AC3E}">
        <p14:creationId xmlns:p14="http://schemas.microsoft.com/office/powerpoint/2010/main" val="276204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a:t>Been assumed that the lethal effects of predators are the primary type of predation that drive population dynamics in prey</a:t>
            </a:r>
          </a:p>
          <a:p>
            <a:pPr marL="685800" lvl="1" indent="-228600">
              <a:buAutoNum type="alphaLcPeriod"/>
            </a:pPr>
            <a:r>
              <a:rPr lang="en-US" dirty="0"/>
              <a:t>It has been shown that the sublethal effects of predators can have equal, if not greater effects on prey communities than lethal effects, because they often affect more than one individual in a population</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 (when text changes color) I’m really interested in these sublethal effects of predators b/c they affect more than one individual in a population</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When faced with risk, prey have to decide whether to maximize current or future fitness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Depends entirely on the survival probability of a reproductive individual</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When high likelihood of survival = low parental investment, b/c will likely survive to breed again</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Low likelihood of survival = lots of investment, b/c there will likely not survive to reproduce again</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In the context of risk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well-studied in terrestrial and aquatic systems, but lack of equivalent studies in marine fishes</a:t>
            </a:r>
          </a:p>
          <a:p>
            <a:r>
              <a:rPr lang="en-US" b="0" dirty="0"/>
              <a:t>	a. In field: decreased herbivory in response to mimics = reduced fitness?</a:t>
            </a:r>
          </a:p>
          <a:p>
            <a:r>
              <a:rPr lang="en-US" b="0" dirty="0"/>
              <a:t>	b. In lab, prey act differently, predators act differently, not super realistic</a:t>
            </a:r>
          </a:p>
          <a:p>
            <a:r>
              <a:rPr lang="en-US" b="0" dirty="0"/>
              <a:t>	though studies in lab reflect tend to follow theory of reproductive plasticity 	mentioned before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 One fish species that is attractive for studying the effects of risk on reproduction is the bluebanded goby</a:t>
            </a:r>
          </a:p>
          <a:p>
            <a:pPr marL="228600" indent="-228600">
              <a:buAutoNum type="alphaLcPeriod"/>
            </a:pPr>
            <a:endParaRPr lang="en-US"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3AA24C-DE39-4C8E-B260-5661CE88DFC3}" type="slidenum">
              <a:rPr lang="en-US" smtClean="0"/>
              <a:t>2</a:t>
            </a:fld>
            <a:endParaRPr lang="en-US" dirty="0"/>
          </a:p>
        </p:txBody>
      </p:sp>
    </p:spTree>
    <p:extLst>
      <p:ext uri="{BB962C8B-B14F-4D97-AF65-F5344CB8AC3E}">
        <p14:creationId xmlns:p14="http://schemas.microsoft.com/office/powerpoint/2010/main" val="1991467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400" dirty="0"/>
              <a:t>16% reduction in time exposed on reefs, which remember, is important for fitness behaviors in bluebanded gobies</a:t>
            </a:r>
            <a:endParaRPr sz="1400" dirty="0"/>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8174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400" dirty="0"/>
              <a:t>Results show that when courtship occurred, it was not sig. diff. among treatments</a:t>
            </a:r>
          </a:p>
          <a:p>
            <a:pPr marL="0" marR="0" lvl="0" indent="0" algn="l" rtl="0">
              <a:spcBef>
                <a:spcPts val="0"/>
              </a:spcBef>
              <a:spcAft>
                <a:spcPts val="0"/>
              </a:spcAft>
              <a:buNone/>
            </a:pPr>
            <a:endParaRPr lang="en-US" sz="1400" dirty="0"/>
          </a:p>
          <a:p>
            <a:pPr marL="0" marR="0" lvl="0" indent="0" algn="l" rtl="0">
              <a:spcBef>
                <a:spcPts val="0"/>
              </a:spcBef>
              <a:spcAft>
                <a:spcPts val="0"/>
              </a:spcAft>
              <a:buNone/>
            </a:pPr>
            <a:endParaRPr sz="1400" dirty="0"/>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1172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3061957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Added 2 additional reefs to the array (20 total) and ran the same experiment for 2 weeks to test for cage artifacts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Bluebanded gobies are known to respond negatively to cages (check this, might not be accurate based on Mark’s study, but I seem to remember him reporting that cages alone had a negative effect on BBGs), which is why I did not have uncaged treatments earlier, I just wanted to test this to see if there were any effects of cage</a:t>
            </a:r>
          </a:p>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29</a:t>
            </a:fld>
            <a:endParaRPr lang="en-US"/>
          </a:p>
        </p:txBody>
      </p:sp>
    </p:spTree>
    <p:extLst>
      <p:ext uri="{BB962C8B-B14F-4D97-AF65-F5344CB8AC3E}">
        <p14:creationId xmlns:p14="http://schemas.microsoft.com/office/powerpoint/2010/main" val="2192246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30</a:t>
            </a:fld>
            <a:endParaRPr lang="en-US"/>
          </a:p>
        </p:txBody>
      </p:sp>
    </p:spTree>
    <p:extLst>
      <p:ext uri="{BB962C8B-B14F-4D97-AF65-F5344CB8AC3E}">
        <p14:creationId xmlns:p14="http://schemas.microsoft.com/office/powerpoint/2010/main" val="1559303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3ff44d003d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g3ff44d003d_2_4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Reproduction seems to be highest on the uncaged plots, but the trends are insignificant. </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May be due to low sample size with only a single trial of data.</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May be due to some effect of the cage on prey </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Magnitude of reproduction is slightly lower than expected, given that this was a 2-week trial. Might have been nearing the end of the breeding season in August (might not want to mention that), since I didn’t really test for differences </a:t>
            </a:r>
          </a:p>
        </p:txBody>
      </p:sp>
      <p:sp>
        <p:nvSpPr>
          <p:cNvPr id="1788" name="Google Shape;1788;g3ff44d003d_2_4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4901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can code that out in </a:t>
            </a:r>
            <a:r>
              <a:rPr lang="en-US" sz="1200" b="0" i="0" u="none" strike="noStrike" cap="none" dirty="0" err="1">
                <a:solidFill>
                  <a:schemeClr val="dk1"/>
                </a:solidFill>
                <a:latin typeface="Calibri"/>
                <a:ea typeface="Calibri"/>
                <a:cs typeface="Calibri"/>
                <a:sym typeface="Calibri"/>
              </a:rPr>
              <a:t>ggplot</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the lethal effects of predation were not likely affecting the lower counts in high-risk.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6295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3ff44d003d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g3ff44d003d_2_5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200"/>
              <a:buFont typeface="Calibri"/>
              <a:buNone/>
            </a:pPr>
            <a:r>
              <a:rPr lang="en-US" sz="1400" dirty="0"/>
              <a:t>Did not do behavioral analyses for Experiment 3</a:t>
            </a:r>
          </a:p>
          <a:p>
            <a:pPr marL="0" marR="0" lvl="0" indent="0" algn="l" rtl="0">
              <a:spcBef>
                <a:spcPts val="0"/>
              </a:spcBef>
              <a:spcAft>
                <a:spcPts val="0"/>
              </a:spcAft>
              <a:buClr>
                <a:schemeClr val="dk1"/>
              </a:buClr>
              <a:buSzPts val="1200"/>
              <a:buFont typeface="Calibri"/>
              <a:buNone/>
            </a:pPr>
            <a:endParaRPr lang="en-US" sz="1400" dirty="0"/>
          </a:p>
        </p:txBody>
      </p:sp>
      <p:sp>
        <p:nvSpPr>
          <p:cNvPr id="1809" name="Google Shape;1809;g3ff44d003d_2_5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6734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1576359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PERMANOVA because data did not meet assumptions of normality and equal variance – there were a high number of photos that were scored as zero because they didn’t contain predators</a:t>
            </a:r>
          </a:p>
          <a:p>
            <a:endParaRPr lang="en-US" dirty="0"/>
          </a:p>
          <a:p>
            <a:r>
              <a:rPr lang="en-US" dirty="0"/>
              <a:t>Counts: seems like there are differences among treatments in the proportion of photos that contained predators, but there were also significant differences in the dispersion of the data (PERMDISP), so we can’t say for sure that </a:t>
            </a:r>
          </a:p>
        </p:txBody>
      </p:sp>
      <p:sp>
        <p:nvSpPr>
          <p:cNvPr id="4" name="Slide Number Placeholder 3"/>
          <p:cNvSpPr>
            <a:spLocks noGrp="1"/>
          </p:cNvSpPr>
          <p:nvPr>
            <p:ph type="sldNum" sz="quarter" idx="5"/>
          </p:nvPr>
        </p:nvSpPr>
        <p:spPr/>
        <p:txBody>
          <a:bodyPr/>
          <a:lstStyle/>
          <a:p>
            <a:fld id="{CE582607-BA27-4E7B-966E-434F463A69E6}" type="slidenum">
              <a:rPr lang="en-US" smtClean="0"/>
              <a:t>35</a:t>
            </a:fld>
            <a:endParaRPr lang="en-US"/>
          </a:p>
        </p:txBody>
      </p:sp>
    </p:spTree>
    <p:extLst>
      <p:ext uri="{BB962C8B-B14F-4D97-AF65-F5344CB8AC3E}">
        <p14:creationId xmlns:p14="http://schemas.microsoft.com/office/powerpoint/2010/main" val="1023643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1. Has been work done in field and lab, but studies don’t often measure fitness changes directly</a:t>
            </a:r>
          </a:p>
          <a:p>
            <a:endParaRPr lang="en-US" b="0" dirty="0"/>
          </a:p>
          <a:p>
            <a:pPr marL="228600" indent="-228600">
              <a:buAutoNum type="alphaLcPeriod"/>
            </a:pPr>
            <a:r>
              <a:rPr lang="en-US" b="0" dirty="0"/>
              <a:t>In field: common to use predator mimics to ensure visual predator presence</a:t>
            </a:r>
          </a:p>
          <a:p>
            <a:pPr marL="685800" lvl="1" indent="-228600">
              <a:buAutoNum type="alphaLcPeriod"/>
            </a:pPr>
            <a:r>
              <a:rPr lang="en-US" b="0" dirty="0"/>
              <a:t>Often misinterpret the effects of predators because only one fitness response (e.g., foraging, movement), which may not capture the full scope of the effects of risk</a:t>
            </a:r>
          </a:p>
          <a:p>
            <a:r>
              <a:rPr lang="en-US" b="0" dirty="0"/>
              <a:t>b. In lab, prey act differently, predators act differently, not super realistic</a:t>
            </a:r>
          </a:p>
          <a:p>
            <a:r>
              <a:rPr lang="en-US" b="0" dirty="0"/>
              <a:t>	though studies in lab reflect tend to follow theory of reproductive plasticity 	mentioned before</a:t>
            </a:r>
          </a:p>
          <a:p>
            <a:endParaRPr lang="en-US" b="0" dirty="0"/>
          </a:p>
          <a:p>
            <a:r>
              <a:rPr lang="en-US" b="0" dirty="0"/>
              <a:t>c. More realistic response with more natural behaviors for prey and predators</a:t>
            </a:r>
          </a:p>
          <a:p>
            <a:endParaRPr lang="en-US" b="0" dirty="0"/>
          </a:p>
          <a:p>
            <a:r>
              <a:rPr lang="en-US" b="0" dirty="0"/>
              <a:t>T: One fish species that is attractive for studying the effects of risk on reproduction is the bluebanded goby</a:t>
            </a:r>
          </a:p>
          <a:p>
            <a:endParaRPr lang="en-US" b="0" dirty="0"/>
          </a:p>
          <a:p>
            <a:endParaRPr lang="en-US" b="0" dirty="0"/>
          </a:p>
          <a:p>
            <a:r>
              <a:rPr lang="en-US" b="0" dirty="0"/>
              <a:t>Extra notes, might not use</a:t>
            </a:r>
          </a:p>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Field experiments mostly correlative (herbivores grazing less in high risk settings = lower fitness?)</a:t>
            </a:r>
            <a:endParaRPr lang="en-US" dirty="0">
              <a:latin typeface="Arial" panose="020B0604020202020204" pitchFamily="34" charset="0"/>
              <a:cs typeface="Arial" panose="020B0604020202020204" pitchFamily="34" charset="0"/>
            </a:endParaRPr>
          </a:p>
          <a:p>
            <a:pPr marL="0" indent="0">
              <a:buNone/>
            </a:pPr>
            <a:endParaRPr lang="en-US" sz="100" b="1" dirty="0">
              <a:solidFill>
                <a:schemeClr val="bg1"/>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Lab experiments lack biological realism (</a:t>
            </a:r>
            <a:r>
              <a:rPr lang="en-US" b="1" dirty="0" err="1">
                <a:latin typeface="Arial" panose="020B0604020202020204" pitchFamily="34" charset="0"/>
                <a:cs typeface="Arial" panose="020B0604020202020204" pitchFamily="34" charset="0"/>
              </a:rPr>
              <a:t>magnhagen</a:t>
            </a:r>
            <a:r>
              <a:rPr lang="en-US" b="1" dirty="0">
                <a:latin typeface="Arial" panose="020B0604020202020204" pitchFamily="34" charset="0"/>
                <a:cs typeface="Arial" panose="020B0604020202020204" pitchFamily="34" charset="0"/>
              </a:rPr>
              <a:t> studies)</a:t>
            </a:r>
          </a:p>
          <a:p>
            <a:pPr marL="0" indent="0">
              <a:buNone/>
            </a:pPr>
            <a:endParaRPr lang="en-US" sz="100"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But lab studies have shown that response of fish to predators relies heavily on their life history (reproductive plasticity), which is consistent with evolutionary theory</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Potential models to study risk in marine fishes?</a:t>
            </a:r>
          </a:p>
          <a:p>
            <a:endParaRPr lang="en-US" b="0" dirty="0"/>
          </a:p>
          <a:p>
            <a:endParaRPr lang="en-US" b="0" dirty="0"/>
          </a:p>
        </p:txBody>
      </p:sp>
      <p:sp>
        <p:nvSpPr>
          <p:cNvPr id="4" name="Slide Number Placeholder 3"/>
          <p:cNvSpPr>
            <a:spLocks noGrp="1"/>
          </p:cNvSpPr>
          <p:nvPr>
            <p:ph type="sldNum" sz="quarter" idx="10"/>
          </p:nvPr>
        </p:nvSpPr>
        <p:spPr/>
        <p:txBody>
          <a:bodyPr/>
          <a:lstStyle/>
          <a:p>
            <a:fld id="{AB3AA24C-DE39-4C8E-B260-5661CE88DFC3}" type="slidenum">
              <a:rPr lang="en-US" smtClean="0"/>
              <a:t>3</a:t>
            </a:fld>
            <a:endParaRPr lang="en-US"/>
          </a:p>
        </p:txBody>
      </p:sp>
    </p:spTree>
    <p:extLst>
      <p:ext uri="{BB962C8B-B14F-4D97-AF65-F5344CB8AC3E}">
        <p14:creationId xmlns:p14="http://schemas.microsoft.com/office/powerpoint/2010/main" val="3457680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eaLnBrk="1" hangingPunct="1"/>
            <a:r>
              <a:rPr lang="en-US" baseline="0" dirty="0">
                <a:latin typeface="Arial" charset="0"/>
                <a:ea typeface="ＭＳ Ｐゴシック" charset="-128"/>
                <a:cs typeface="ＭＳ Ｐゴシック" charset="-128"/>
              </a:rPr>
              <a:t>Really only affected </a:t>
            </a:r>
          </a:p>
        </p:txBody>
      </p:sp>
    </p:spTree>
    <p:extLst>
      <p:ext uri="{BB962C8B-B14F-4D97-AF65-F5344CB8AC3E}">
        <p14:creationId xmlns:p14="http://schemas.microsoft.com/office/powerpoint/2010/main" val="3061957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3ff44d003d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3" name="Google Shape;2823;g3ff44d003d_2_75: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Talk here about how changes in exposure time were not severe enough to reduce foraging, or courtship, and those are likely the drivers of reproductive output</a:t>
            </a:r>
          </a:p>
          <a:p>
            <a:pPr marL="685800" marR="0" lvl="1"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If there were higher predator abundances, and a higher proportion of predators perceived as a threat, we would likely see differences in courtship, and foraging that would result in lower fitness</a:t>
            </a:r>
          </a:p>
          <a:p>
            <a:pPr marL="685800" marR="0" lvl="1" indent="-228600" algn="l" rtl="0">
              <a:spcBef>
                <a:spcPts val="0"/>
              </a:spcBef>
              <a:spcAft>
                <a:spcPts val="0"/>
              </a:spcAft>
              <a:buAutoNum type="arabicParenR"/>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Long-term version of this study would likely show same results, but if predator abundances were higher, I would expect to see suppressed fitness and likely higher-mortality from reduced foraging or more risky behavior in high-rick environments</a:t>
            </a: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3) likely due to low reproductive plasticity in BBG (only 2-year lifespan, and 8-mo repro span)</a:t>
            </a: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	suppression could lead to severe reductions in lifetime fitness</a:t>
            </a:r>
          </a:p>
          <a:p>
            <a:pPr marL="457200" marR="0" lvl="1"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a) Would not likely see same responses in a broadcast spawning fish (low reproductive investment), or a fish that has a longer reproductive span (able to allocate reproduction to a less risky period)</a:t>
            </a:r>
          </a:p>
        </p:txBody>
      </p:sp>
      <p:sp>
        <p:nvSpPr>
          <p:cNvPr id="2824" name="Google Shape;2824;g3ff44d003d_2_75: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7651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3ff44d003d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3" name="Google Shape;2823;g3ff44d003d_2_75: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Talk here about how changes in exposure time were not severe enough to reduce foraging, or courtship, and those are likely the drivers of reproductive output</a:t>
            </a:r>
          </a:p>
          <a:p>
            <a:pPr marL="685800" marR="0" lvl="1"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If there were higher predator abundances, and a higher proportion of predators perceived as a threat, we would likely see differences in courtship, and foraging that would result in lower fitness</a:t>
            </a:r>
          </a:p>
          <a:p>
            <a:pPr marL="685800" marR="0" lvl="1" indent="-228600" algn="l" rtl="0">
              <a:spcBef>
                <a:spcPts val="0"/>
              </a:spcBef>
              <a:spcAft>
                <a:spcPts val="0"/>
              </a:spcAft>
              <a:buAutoNum type="arabicParenR"/>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Long-term version of this study would likely show same results, but if predator abundances were higher, I would expect to see suppressed fitness and likely higher-mortality from reduced foraging or more risky behavior in high-rick environments</a:t>
            </a: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3) likely due to low reproductive plasticity in BBG (only 2-year lifespan, and 8-mo repro span)</a:t>
            </a: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	suppression could lead to severe reductions in lifetime fitness</a:t>
            </a:r>
          </a:p>
          <a:p>
            <a:pPr marL="457200" marR="0" lvl="1"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a) Would not likely see same responses in a broadcast spawning fish (low reproductive investment), or a fish that has a longer reproductive span (able to allocate reproduction to a less risky period)</a:t>
            </a:r>
          </a:p>
        </p:txBody>
      </p:sp>
      <p:sp>
        <p:nvSpPr>
          <p:cNvPr id="2824" name="Google Shape;2824;g3ff44d003d_2_75: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7048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3ff44d003d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3" name="Google Shape;2823;g3ff44d003d_2_75: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Effects of predators on behavior and metabolism in damselfish on coral reefs</a:t>
            </a:r>
          </a:p>
        </p:txBody>
      </p:sp>
      <p:sp>
        <p:nvSpPr>
          <p:cNvPr id="2824" name="Google Shape;2824;g3ff44d003d_2_75: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098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3ff44d003d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3" name="Google Shape;2823;g3ff44d003d_2_75: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Isolated populations (done before, may be representative of my patch reefs, but not likely) vs. open populations</a:t>
            </a: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My study took place over an ecological timescale, whereas the true effects of risk on demographic changes in bluebanded gobies may manifest themselves over evolutionary timescales</a:t>
            </a: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2824" name="Google Shape;2824;g3ff44d003d_2_75: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6168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3ff44d003d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3" name="Google Shape;2823;g3ff44d003d_2_75: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Isolated populations (done before, may be representative of my patch reefs, but not likely) vs. open populations</a:t>
            </a: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My study took place over an ecological timescale, whereas the true effects of risk on demographic changes in bluebanded gobies may manifest themselves over evolutionary timescales</a:t>
            </a: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2824" name="Google Shape;2824;g3ff44d003d_2_75: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4345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g391859c461_1_1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8" name="Google Shape;2848;g391859c461_1_1294: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49" name="Google Shape;2849;g391859c461_1_1294: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7543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1"/>
        <p:cNvGrpSpPr/>
        <p:nvPr/>
      </p:nvGrpSpPr>
      <p:grpSpPr>
        <a:xfrm>
          <a:off x="0" y="0"/>
          <a:ext cx="0" cy="0"/>
          <a:chOff x="0" y="0"/>
          <a:chExt cx="0" cy="0"/>
        </a:xfrm>
      </p:grpSpPr>
      <p:sp>
        <p:nvSpPr>
          <p:cNvPr id="2892" name="Google Shape;2892;g391859c461_1_1314:notes"/>
          <p:cNvSpPr txBox="1">
            <a:spLocks noGrp="1"/>
          </p:cNvSpPr>
          <p:nvPr>
            <p:ph type="body" idx="1"/>
          </p:nvPr>
        </p:nvSpPr>
        <p:spPr>
          <a:xfrm>
            <a:off x="685800" y="4400550"/>
            <a:ext cx="5486400" cy="3600450"/>
          </a:xfrm>
          <a:prstGeom prst="rect">
            <a:avLst/>
          </a:prstGeom>
        </p:spPr>
        <p:txBody>
          <a:bodyPr spcFirstLastPara="1" wrap="square" lIns="89600" tIns="89600" rIns="89600" bIns="89600" anchor="t" anchorCtr="0">
            <a:noAutofit/>
          </a:bodyPr>
          <a:lstStyle/>
          <a:p>
            <a:pPr marL="0" lvl="0" indent="0">
              <a:spcBef>
                <a:spcPts val="0"/>
              </a:spcBef>
              <a:spcAft>
                <a:spcPts val="0"/>
              </a:spcAft>
              <a:buNone/>
            </a:pPr>
            <a:endParaRPr/>
          </a:p>
        </p:txBody>
      </p:sp>
      <p:sp>
        <p:nvSpPr>
          <p:cNvPr id="2893" name="Google Shape;2893;g391859c461_1_1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22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3ff44d003d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3" name="Google Shape;2823;g3ff44d003d_2_75: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Talk here about how changes in exposure time were not severe enough to reduce foraging, or courtship, and those are likely the drivers of reproductive output</a:t>
            </a:r>
          </a:p>
          <a:p>
            <a:pPr marL="685800" marR="0" lvl="1"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If there were higher predator abundances, and a higher proportion of predators perceived as a threat, we would likely see differences in courtship, and foraging that would result in lower fitness</a:t>
            </a:r>
          </a:p>
          <a:p>
            <a:pPr marL="685800" marR="0" lvl="1" indent="-228600" algn="l" rtl="0">
              <a:spcBef>
                <a:spcPts val="0"/>
              </a:spcBef>
              <a:spcAft>
                <a:spcPts val="0"/>
              </a:spcAft>
              <a:buAutoNum type="arabicParenR"/>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228600" marR="0" lvl="0" indent="-228600" algn="l" rtl="0">
              <a:spcBef>
                <a:spcPts val="0"/>
              </a:spcBef>
              <a:spcAft>
                <a:spcPts val="0"/>
              </a:spcAft>
              <a:buAutoNum type="arabicParenR"/>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Long-term version of this study would likely show same results, but if predator abundances were higher, I would expect to see suppressed fitness and likely higher-mortality from reduced foraging or more risky behavior in high-rick environments</a:t>
            </a:r>
          </a:p>
          <a:p>
            <a:pPr marL="0" marR="0" lvl="0" indent="0" algn="l" rtl="0">
              <a:spcBef>
                <a:spcPts val="0"/>
              </a:spcBef>
              <a:spcAft>
                <a:spcPts val="0"/>
              </a:spcAft>
              <a:buNone/>
            </a:pPr>
            <a:endPar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3) likely due to low reproductive plasticity in BBG (only 2-year lifespan, and 8-mo repro span)</a:t>
            </a:r>
          </a:p>
          <a:p>
            <a:pPr marL="0" marR="0" lvl="0"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	suppression could lead to severe reductions in lifetime fitness</a:t>
            </a:r>
          </a:p>
          <a:p>
            <a:pPr marL="457200" marR="0" lvl="1" indent="0" algn="l" rtl="0">
              <a:spcBef>
                <a:spcPts val="0"/>
              </a:spcBef>
              <a:spcAft>
                <a:spcPts val="0"/>
              </a:spcAft>
              <a:buNone/>
            </a:pPr>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a) Would not likely see same responses in a broadcast spawning fish (low reproductive investment), or a fish that has a longer reproductive span (able to allocate reproduction to a less risky period)</a:t>
            </a:r>
          </a:p>
        </p:txBody>
      </p:sp>
      <p:sp>
        <p:nvSpPr>
          <p:cNvPr id="2824" name="Google Shape;2824;g3ff44d003d_2_75: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890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3ff44d003d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7" name="Google Shape;1787;g3ff44d003d_2_4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Y = total egg production per reef </a:t>
            </a:r>
            <a:r>
              <a:rPr lang="en-US" sz="1200" b="1" i="0" u="sng" strike="noStrike" cap="none" dirty="0">
                <a:solidFill>
                  <a:schemeClr val="dk1"/>
                </a:solidFill>
                <a:latin typeface="Calibri"/>
                <a:ea typeface="Calibri"/>
                <a:cs typeface="Calibri"/>
                <a:sym typeface="Calibri"/>
              </a:rPr>
              <a:t>after 1 month</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X = risk treatment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Showing means and standard errors in figure</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No legend needed, but mention that colors will be consistent throughout talk</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Might not be statistical differences in output, but we see a trend of decreasing production with decreasing distance between predators and prey</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Based on these results, might not expect to see differences in other responses. Let’s check out the surveys for mortality, first visual surveys, where I swam over each reef and counted the number of fish visible on each</a:t>
            </a:r>
          </a:p>
        </p:txBody>
      </p:sp>
      <p:sp>
        <p:nvSpPr>
          <p:cNvPr id="1788" name="Google Shape;1788;g3ff44d003d_2_4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745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ff44d003d_2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ff44d003d_2_586: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lang="en-US" sz="1400" dirty="0"/>
              <a:t>Highly abundant reef-fish, Eastern pacific, Central California </a:t>
            </a:r>
            <a:r>
              <a:rPr lang="en-US" sz="1400" dirty="0">
                <a:sym typeface="Wingdings" panose="05000000000000000000" pitchFamily="2" charset="2"/>
              </a:rPr>
              <a:t>to Peru</a:t>
            </a:r>
          </a:p>
          <a:p>
            <a:pPr marL="800100" marR="0" lvl="1" indent="-342900" algn="l" defTabSz="914400" rtl="0" eaLnBrk="1" fontAlgn="auto" latinLnBrk="0" hangingPunct="1">
              <a:lnSpc>
                <a:spcPct val="100000"/>
              </a:lnSpc>
              <a:spcBef>
                <a:spcPts val="0"/>
              </a:spcBef>
              <a:spcAft>
                <a:spcPts val="0"/>
              </a:spcAft>
              <a:buClrTx/>
              <a:buSzTx/>
              <a:buFontTx/>
              <a:buAutoNum type="alphaLcPeriod"/>
              <a:tabLst/>
              <a:defRPr/>
            </a:pPr>
            <a:r>
              <a:rPr lang="en-US" sz="1400" dirty="0"/>
              <a:t>been used in a number of demographic studies in fishes</a:t>
            </a:r>
          </a:p>
          <a:p>
            <a:pPr marL="800100" marR="0" lvl="1" indent="-342900" algn="l" defTabSz="914400" rtl="0" eaLnBrk="1" fontAlgn="auto" latinLnBrk="0" hangingPunct="1">
              <a:lnSpc>
                <a:spcPct val="100000"/>
              </a:lnSpc>
              <a:spcBef>
                <a:spcPts val="0"/>
              </a:spcBef>
              <a:spcAft>
                <a:spcPts val="0"/>
              </a:spcAft>
              <a:buClrTx/>
              <a:buSzTx/>
              <a:buFontTx/>
              <a:buAutoNum type="alphaLcPeriod"/>
              <a:tabLst/>
              <a:defRPr/>
            </a:pPr>
            <a:r>
              <a:rPr lang="en-US" sz="1400" dirty="0">
                <a:sym typeface="Wingdings" panose="05000000000000000000" pitchFamily="2" charset="2"/>
              </a:rPr>
              <a:t>Stay in one place, relatively easy to transplant for manipulative experiments</a:t>
            </a:r>
          </a:p>
          <a:p>
            <a:pPr marL="0" marR="0" lvl="0" indent="0" algn="l" rtl="0">
              <a:spcBef>
                <a:spcPts val="0"/>
              </a:spcBef>
              <a:spcAft>
                <a:spcPts val="0"/>
              </a:spcAft>
              <a:buNone/>
            </a:pPr>
            <a:endParaRPr lang="en-US" sz="1400" dirty="0"/>
          </a:p>
          <a:p>
            <a:pPr marL="342900" marR="0" lvl="0" indent="-342900" algn="l" rtl="0">
              <a:spcBef>
                <a:spcPts val="0"/>
              </a:spcBef>
              <a:spcAft>
                <a:spcPts val="0"/>
              </a:spcAft>
              <a:buAutoNum type="alphaLcPeriod"/>
            </a:pPr>
            <a:r>
              <a:rPr lang="en-US" sz="1400" dirty="0"/>
              <a:t>Live to be 2 years old, reproduce for 8 months during their life</a:t>
            </a:r>
          </a:p>
          <a:p>
            <a:pPr marL="800100" marR="0" lvl="1" indent="-342900" algn="l" rtl="0">
              <a:spcBef>
                <a:spcPts val="0"/>
              </a:spcBef>
              <a:spcAft>
                <a:spcPts val="0"/>
              </a:spcAft>
              <a:buAutoNum type="alphaLcPeriod"/>
            </a:pPr>
            <a:r>
              <a:rPr lang="en-US" sz="1400" dirty="0"/>
              <a:t>Good for running replicate studies in a single field season</a:t>
            </a:r>
          </a:p>
          <a:p>
            <a:pPr marL="800100" marR="0" lvl="1" indent="-342900" algn="l" rtl="0">
              <a:spcBef>
                <a:spcPts val="0"/>
              </a:spcBef>
              <a:spcAft>
                <a:spcPts val="0"/>
              </a:spcAft>
              <a:buAutoNum type="alphaLcPeriod"/>
            </a:pPr>
            <a:r>
              <a:rPr lang="en-US" sz="1400" dirty="0"/>
              <a:t>Low reproductive plasticity </a:t>
            </a:r>
            <a:r>
              <a:rPr lang="en-US" sz="1400" dirty="0">
                <a:sym typeface="Wingdings" panose="05000000000000000000" pitchFamily="2" charset="2"/>
              </a:rPr>
              <a:t> less </a:t>
            </a:r>
            <a:r>
              <a:rPr lang="en-US" sz="1400" dirty="0"/>
              <a:t>likely to suppress reproduction?</a:t>
            </a:r>
          </a:p>
          <a:p>
            <a:pPr marL="800100" marR="0" lvl="1" indent="-342900" algn="l" rtl="0">
              <a:spcBef>
                <a:spcPts val="0"/>
              </a:spcBef>
              <a:spcAft>
                <a:spcPts val="0"/>
              </a:spcAft>
              <a:buAutoNum type="alphaLcPeriod"/>
            </a:pPr>
            <a:r>
              <a:rPr lang="en-US" sz="1400" dirty="0"/>
              <a:t>(photo) typically how you see BBG, perching is important for foraging, vigilance to predators, and mating</a:t>
            </a:r>
          </a:p>
          <a:p>
            <a:pPr marL="0" marR="0" lvl="0" indent="0" algn="l" rtl="0">
              <a:spcBef>
                <a:spcPts val="0"/>
              </a:spcBef>
              <a:spcAft>
                <a:spcPts val="0"/>
              </a:spcAft>
              <a:buNone/>
            </a:pPr>
            <a:endParaRPr lang="en-US" sz="1400" dirty="0"/>
          </a:p>
          <a:p>
            <a:pPr marL="342900" marR="0" lvl="0" indent="-342900" algn="l" rtl="0">
              <a:spcBef>
                <a:spcPts val="0"/>
              </a:spcBef>
              <a:spcAft>
                <a:spcPts val="0"/>
              </a:spcAft>
              <a:buAutoNum type="alphaLcPeriod"/>
            </a:pPr>
            <a:r>
              <a:rPr lang="en-US" sz="1400" dirty="0"/>
              <a:t>High parental investment </a:t>
            </a:r>
            <a:r>
              <a:rPr lang="en-US" sz="1400" dirty="0">
                <a:sym typeface="Wingdings" panose="05000000000000000000" pitchFamily="2" charset="2"/>
              </a:rPr>
              <a:t> females lay eggs, males fertilize and guard (nest photo)</a:t>
            </a:r>
          </a:p>
          <a:p>
            <a:pPr marL="800100" marR="0" lvl="1" indent="-342900" algn="l" rtl="0">
              <a:spcBef>
                <a:spcPts val="0"/>
              </a:spcBef>
              <a:spcAft>
                <a:spcPts val="0"/>
              </a:spcAft>
              <a:buAutoNum type="alphaLcPeriod"/>
            </a:pPr>
            <a:r>
              <a:rPr lang="en-US" sz="1400" dirty="0">
                <a:sym typeface="Wingdings" panose="05000000000000000000" pitchFamily="2" charset="2"/>
              </a:rPr>
              <a:t>Will spawn in artificial nests  allows me to directly measure reproductive output with egg counts</a:t>
            </a:r>
          </a:p>
          <a:p>
            <a:pPr marL="800100" marR="0" lvl="1" indent="-342900" algn="l" rtl="0">
              <a:spcBef>
                <a:spcPts val="0"/>
              </a:spcBef>
              <a:spcAft>
                <a:spcPts val="0"/>
              </a:spcAft>
              <a:buAutoNum type="alphaLcPeriod"/>
            </a:pPr>
            <a:endParaRPr lang="en-US" sz="1400" dirty="0">
              <a:sym typeface="Wingdings" panose="05000000000000000000" pitchFamily="2" charset="2"/>
            </a:endParaRPr>
          </a:p>
          <a:p>
            <a:pPr marL="342900" marR="0" lvl="0" indent="-342900" algn="l" rtl="0">
              <a:spcBef>
                <a:spcPts val="0"/>
              </a:spcBef>
              <a:spcAft>
                <a:spcPts val="0"/>
              </a:spcAft>
              <a:buAutoNum type="alphaLcPeriod"/>
            </a:pPr>
            <a:r>
              <a:rPr lang="en-US" sz="1400" dirty="0">
                <a:sym typeface="Wingdings" panose="05000000000000000000" pitchFamily="2" charset="2"/>
              </a:rPr>
              <a:t>Responds to predation risk in field  kelp bass is predator of adult gobies</a:t>
            </a:r>
          </a:p>
          <a:p>
            <a:pPr marL="800100" marR="0" lvl="1" indent="-342900" algn="l" rtl="0">
              <a:spcBef>
                <a:spcPts val="0"/>
              </a:spcBef>
              <a:spcAft>
                <a:spcPts val="0"/>
              </a:spcAft>
              <a:buAutoNum type="alphaLcPeriod"/>
            </a:pPr>
            <a:r>
              <a:rPr lang="en-US" sz="1400" dirty="0">
                <a:sym typeface="Wingdings" panose="05000000000000000000" pitchFamily="2" charset="2"/>
              </a:rPr>
              <a:t>lower foraging and more time hiding</a:t>
            </a:r>
          </a:p>
          <a:p>
            <a:pPr marL="800100" marR="0" lvl="1" indent="-342900" algn="l" rtl="0">
              <a:spcBef>
                <a:spcPts val="0"/>
              </a:spcBef>
              <a:spcAft>
                <a:spcPts val="0"/>
              </a:spcAft>
              <a:buAutoNum type="alphaLcPeriod"/>
            </a:pPr>
            <a:r>
              <a:rPr lang="en-US" sz="1400" dirty="0">
                <a:sym typeface="Wingdings" panose="05000000000000000000" pitchFamily="2" charset="2"/>
              </a:rPr>
              <a:t>Will likely affect energy acquisition and </a:t>
            </a:r>
            <a:r>
              <a:rPr lang="en-US" sz="1400" dirty="0" err="1">
                <a:sym typeface="Wingdings" panose="05000000000000000000" pitchFamily="2" charset="2"/>
              </a:rPr>
              <a:t>coursthip</a:t>
            </a:r>
            <a:endParaRPr lang="en-US" sz="1400" dirty="0">
              <a:sym typeface="Wingdings" panose="05000000000000000000" pitchFamily="2" charset="2"/>
            </a:endParaRPr>
          </a:p>
          <a:p>
            <a:pPr marL="342900" marR="0" lvl="0" indent="-342900" algn="l" rtl="0">
              <a:spcBef>
                <a:spcPts val="0"/>
              </a:spcBef>
              <a:spcAft>
                <a:spcPts val="0"/>
              </a:spcAft>
              <a:buAutoNum type="alphaLcPeriod"/>
            </a:pPr>
            <a:endParaRPr lang="en-US" sz="1400" dirty="0">
              <a:sym typeface="Wingdings" panose="05000000000000000000" pitchFamily="2" charset="2"/>
            </a:endParaRPr>
          </a:p>
          <a:p>
            <a:pPr marL="342900" marR="0" lvl="0" indent="-342900" algn="l" rtl="0">
              <a:spcBef>
                <a:spcPts val="0"/>
              </a:spcBef>
              <a:spcAft>
                <a:spcPts val="0"/>
              </a:spcAft>
              <a:buAutoNum type="alphaLcPeriod"/>
            </a:pPr>
            <a:endParaRPr lang="en-US" sz="1400" dirty="0"/>
          </a:p>
          <a:p>
            <a:pPr marL="800100" marR="0" lvl="1" indent="-342900" algn="l" rtl="0">
              <a:spcBef>
                <a:spcPts val="0"/>
              </a:spcBef>
              <a:spcAft>
                <a:spcPts val="0"/>
              </a:spcAft>
              <a:buAutoNum type="alphaLcPeriod"/>
            </a:pPr>
            <a:endParaRPr lang="en-US" sz="1400" dirty="0"/>
          </a:p>
          <a:p>
            <a:pPr marL="457200" marR="0" lvl="1" indent="0" algn="l" rtl="0">
              <a:spcBef>
                <a:spcPts val="0"/>
              </a:spcBef>
              <a:spcAft>
                <a:spcPts val="0"/>
              </a:spcAft>
              <a:buNone/>
            </a:pPr>
            <a:endParaRPr lang="en-US" sz="1400" dirty="0"/>
          </a:p>
          <a:p>
            <a:pPr marL="800100" marR="0" lvl="1" indent="-342900" algn="l" rtl="0">
              <a:spcBef>
                <a:spcPts val="0"/>
              </a:spcBef>
              <a:spcAft>
                <a:spcPts val="0"/>
              </a:spcAft>
              <a:buAutoNum type="alphaLcPeriod"/>
            </a:pPr>
            <a:endParaRPr lang="en-US" sz="1400" dirty="0"/>
          </a:p>
          <a:p>
            <a:pPr marL="342900" marR="0" lvl="0" indent="-342900" algn="l" rtl="0">
              <a:spcBef>
                <a:spcPts val="0"/>
              </a:spcBef>
              <a:spcAft>
                <a:spcPts val="0"/>
              </a:spcAft>
              <a:buAutoNum type="alphaLcPeriod"/>
            </a:pPr>
            <a:endParaRPr lang="en-US" sz="1400" dirty="0"/>
          </a:p>
          <a:p>
            <a:pPr marL="342900" marR="0" lvl="0" indent="-342900" algn="l" rtl="0">
              <a:spcBef>
                <a:spcPts val="0"/>
              </a:spcBef>
              <a:spcAft>
                <a:spcPts val="0"/>
              </a:spcAft>
              <a:buAutoNum type="alphaLcPeriod"/>
            </a:pPr>
            <a:endParaRPr sz="1400" dirty="0"/>
          </a:p>
        </p:txBody>
      </p:sp>
      <p:sp>
        <p:nvSpPr>
          <p:cNvPr id="482" name="Google Shape;482;g3ff44d003d_2_586: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5605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3ff44d003d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g3ff44d003d_2_50: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200"/>
              <a:buFont typeface="Calibri"/>
              <a:buNone/>
            </a:pPr>
            <a:r>
              <a:rPr lang="en-US" sz="1400" dirty="0"/>
              <a:t>Y = number of fish seen per reef</a:t>
            </a:r>
          </a:p>
          <a:p>
            <a:pPr marL="0" marR="0" lvl="0" indent="0" algn="l" rtl="0">
              <a:spcBef>
                <a:spcPts val="0"/>
              </a:spcBef>
              <a:spcAft>
                <a:spcPts val="0"/>
              </a:spcAft>
              <a:buClr>
                <a:schemeClr val="dk1"/>
              </a:buClr>
              <a:buSzPts val="1200"/>
              <a:buFont typeface="Calibri"/>
              <a:buNone/>
            </a:pPr>
            <a:r>
              <a:rPr lang="en-US" sz="1400" dirty="0"/>
              <a:t>X = week of the survey</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The number of gobies seen on the reefs decreased over time, regardless of risk</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However, I consistently saw fewer gobies on high-risk reefs during the experiments, 21% reduction overall</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As long as predators were excluded at all (low and medium risk treatments), no changes in number of fish seen</a:t>
            </a:r>
          </a:p>
          <a:p>
            <a:pPr marL="0" marR="0" lvl="0" indent="0" algn="l" rtl="0">
              <a:spcBef>
                <a:spcPts val="0"/>
              </a:spcBef>
              <a:spcAft>
                <a:spcPts val="0"/>
              </a:spcAft>
              <a:buClr>
                <a:schemeClr val="dk1"/>
              </a:buClr>
              <a:buSzPts val="1200"/>
              <a:buFont typeface="Calibri"/>
              <a:buNone/>
            </a:pPr>
            <a:endParaRPr lang="en-US" sz="1400" dirty="0"/>
          </a:p>
          <a:p>
            <a:pPr marL="0" marR="0" lvl="0" indent="0" algn="l" rtl="0">
              <a:spcBef>
                <a:spcPts val="0"/>
              </a:spcBef>
              <a:spcAft>
                <a:spcPts val="0"/>
              </a:spcAft>
              <a:buClr>
                <a:schemeClr val="dk1"/>
              </a:buClr>
              <a:buSzPts val="1200"/>
              <a:buFont typeface="Calibri"/>
              <a:buNone/>
            </a:pPr>
            <a:r>
              <a:rPr lang="en-US" sz="1400" dirty="0"/>
              <a:t>Don’t know if the reductions in high-risk treatment were due to lethal or sublethal effects, where predators were allowed full access</a:t>
            </a:r>
          </a:p>
          <a:p>
            <a:pPr marL="0" marR="0" lvl="0" indent="0" algn="l" rtl="0">
              <a:spcBef>
                <a:spcPts val="0"/>
              </a:spcBef>
              <a:spcAft>
                <a:spcPts val="0"/>
              </a:spcAft>
              <a:buClr>
                <a:schemeClr val="dk1"/>
              </a:buClr>
              <a:buSzPts val="1200"/>
              <a:buFont typeface="Calibri"/>
              <a:buNone/>
            </a:pPr>
            <a:endParaRPr lang="en-US" sz="1400" dirty="0"/>
          </a:p>
        </p:txBody>
      </p:sp>
      <p:sp>
        <p:nvSpPr>
          <p:cNvPr id="1809" name="Google Shape;1809;g3ff44d003d_2_50: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731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3ff44d00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g3ff44d003d_2_62:notes"/>
          <p:cNvSpPr txBox="1">
            <a:spLocks noGrp="1"/>
          </p:cNvSpPr>
          <p:nvPr>
            <p:ph type="body" idx="1"/>
          </p:nvPr>
        </p:nvSpPr>
        <p:spPr>
          <a:xfrm>
            <a:off x="685800" y="4400550"/>
            <a:ext cx="5486400" cy="36006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Recollected the same proportion of gobies from each of the three risk treatments, showing that it might not be lethal predation driving the reductions in reproductive output in the high risk treatments</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This is interesting, similar final recollections as ending densities observed on reefs == confirms accuracy of visual counts </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Recollected similar numbers of males and females, regardless of risk</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Collected about 50% morel males than females</a:t>
            </a:r>
            <a:endParaRPr sz="1400" dirty="0"/>
          </a:p>
        </p:txBody>
      </p:sp>
      <p:sp>
        <p:nvSpPr>
          <p:cNvPr id="1832" name="Google Shape;1832;g3ff44d003d_2_62:notes"/>
          <p:cNvSpPr txBox="1">
            <a:spLocks noGrp="1"/>
          </p:cNvSpPr>
          <p:nvPr>
            <p:ph type="sldNum" idx="12"/>
          </p:nvPr>
        </p:nvSpPr>
        <p:spPr>
          <a:xfrm>
            <a:off x="3884613" y="8685214"/>
            <a:ext cx="2971800" cy="458700"/>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6914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52</a:t>
            </a:fld>
            <a:endParaRPr lang="en-US"/>
          </a:p>
        </p:txBody>
      </p:sp>
    </p:spTree>
    <p:extLst>
      <p:ext uri="{BB962C8B-B14F-4D97-AF65-F5344CB8AC3E}">
        <p14:creationId xmlns:p14="http://schemas.microsoft.com/office/powerpoint/2010/main" val="787575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effects of sublethal predation can manifest themselves differently, even if their effects on reproductive output are the same.</a:t>
            </a:r>
          </a:p>
          <a:p>
            <a:endParaRPr lang="en-US" dirty="0"/>
          </a:p>
          <a:p>
            <a:r>
              <a:rPr lang="en-US" dirty="0"/>
              <a:t>Also high likelihood that both of these processes are occurring at the same time when prey are affected by predators</a:t>
            </a:r>
          </a:p>
          <a:p>
            <a:endParaRPr lang="en-US" dirty="0"/>
          </a:p>
          <a:p>
            <a:r>
              <a:rPr lang="en-US" dirty="0"/>
              <a:t>My study only focuses on the potential behavioral responses of prey to predation risk, but I wanted to acknowledge that the effects of risk can manifest themselves in different ways, </a:t>
            </a:r>
          </a:p>
        </p:txBody>
      </p:sp>
      <p:sp>
        <p:nvSpPr>
          <p:cNvPr id="4" name="Slide Number Placeholder 3"/>
          <p:cNvSpPr>
            <a:spLocks noGrp="1"/>
          </p:cNvSpPr>
          <p:nvPr>
            <p:ph type="sldNum" sz="quarter" idx="5"/>
          </p:nvPr>
        </p:nvSpPr>
        <p:spPr/>
        <p:txBody>
          <a:bodyPr/>
          <a:lstStyle/>
          <a:p>
            <a:fld id="{CE582607-BA27-4E7B-966E-434F463A69E6}" type="slidenum">
              <a:rPr lang="en-US" smtClean="0"/>
              <a:t>55</a:t>
            </a:fld>
            <a:endParaRPr lang="en-US"/>
          </a:p>
        </p:txBody>
      </p:sp>
    </p:spTree>
    <p:extLst>
      <p:ext uri="{BB962C8B-B14F-4D97-AF65-F5344CB8AC3E}">
        <p14:creationId xmlns:p14="http://schemas.microsoft.com/office/powerpoint/2010/main" val="31363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5EA484-537B-A444-B1F9-3EB776B32873}"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8434" name="Rectangle 2"/>
          <p:cNvSpPr>
            <a:spLocks noGrp="1" noRot="1" noChangeAspect="1" noChangeArrowheads="1"/>
          </p:cNvSpPr>
          <p:nvPr>
            <p:ph type="sldImg"/>
          </p:nvPr>
        </p:nvSpPr>
        <p:spPr>
          <a:xfrm>
            <a:off x="379413" y="685800"/>
            <a:ext cx="6096000" cy="3429000"/>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90443" tIns="45222" rIns="90443" bIns="45222"/>
          <a:lstStyle/>
          <a:p>
            <a:pPr marL="0" indent="0" eaLnBrk="1" hangingPunct="1">
              <a:buNone/>
            </a:pPr>
            <a:r>
              <a:rPr lang="en-US" baseline="0" dirty="0">
                <a:latin typeface="Arial" charset="0"/>
                <a:ea typeface="ＭＳ Ｐゴシック" charset="-128"/>
                <a:cs typeface="ＭＳ Ｐゴシック" charset="-128"/>
              </a:rPr>
              <a:t>Based on previous work with this species, chose to look at three responses that would likely be affected by predation risk in bluebanded gobies</a:t>
            </a:r>
          </a:p>
          <a:p>
            <a:pPr marL="228600" indent="-228600" eaLnBrk="1" hangingPunct="1">
              <a:buAutoNum type="alphaLcPeriod"/>
            </a:pPr>
            <a:r>
              <a:rPr lang="en-US" baseline="0" dirty="0">
                <a:latin typeface="Arial" charset="0"/>
                <a:ea typeface="ＭＳ Ｐゴシック" charset="-128"/>
                <a:cs typeface="ＭＳ Ｐゴシック" charset="-128"/>
              </a:rPr>
              <a:t>Just state</a:t>
            </a:r>
          </a:p>
          <a:p>
            <a:pPr marL="228600" indent="-228600" eaLnBrk="1" hangingPunct="1">
              <a:buAutoNum type="alphaLcPeriod"/>
            </a:pPr>
            <a:r>
              <a:rPr lang="en-US" baseline="0" dirty="0">
                <a:latin typeface="Arial" charset="0"/>
                <a:ea typeface="ＭＳ Ｐゴシック" charset="-128"/>
                <a:cs typeface="ＭＳ Ｐゴシック" charset="-128"/>
              </a:rPr>
              <a:t>Just state</a:t>
            </a:r>
          </a:p>
          <a:p>
            <a:pPr marL="228600" indent="-228600" eaLnBrk="1" hangingPunct="1">
              <a:buAutoNum type="alphaLcPeriod"/>
            </a:pPr>
            <a:r>
              <a:rPr lang="en-US" baseline="0" dirty="0">
                <a:latin typeface="Arial" charset="0"/>
                <a:ea typeface="ＭＳ Ｐゴシック" charset="-128"/>
                <a:cs typeface="ＭＳ Ｐゴシック" charset="-128"/>
              </a:rPr>
              <a:t>Based on previous work in this species (on effects of predators on BBG), and their highly social mating tendencies, I think that predator avoidance behaviors will severely affect foraging and courtship behaviors, leading to reductions in reproduction and survivorship</a:t>
            </a:r>
          </a:p>
          <a:p>
            <a:pPr marL="228600" indent="-228600" eaLnBrk="1" hangingPunct="1">
              <a:buAutoNum type="alphaLcPeriod"/>
            </a:pPr>
            <a:endParaRPr lang="en-US" baseline="0" dirty="0">
              <a:latin typeface="Arial" charset="0"/>
              <a:ea typeface="ＭＳ Ｐゴシック" charset="-128"/>
              <a:cs typeface="ＭＳ Ｐゴシック" charset="-128"/>
            </a:endParaRPr>
          </a:p>
          <a:p>
            <a:pPr marL="0" indent="0" eaLnBrk="1" hangingPunct="1">
              <a:buNone/>
            </a:pPr>
            <a:r>
              <a:rPr lang="en-US" baseline="0" dirty="0">
                <a:latin typeface="Arial" charset="0"/>
                <a:ea typeface="ＭＳ Ｐゴシック" charset="-128"/>
                <a:cs typeface="ＭＳ Ｐゴシック" charset="-128"/>
              </a:rPr>
              <a:t>T: To try and simulate a more natural response of gobies to predators, I conducted a caging experiment in the field</a:t>
            </a:r>
          </a:p>
        </p:txBody>
      </p:sp>
    </p:spTree>
    <p:extLst>
      <p:ext uri="{BB962C8B-B14F-4D97-AF65-F5344CB8AC3E}">
        <p14:creationId xmlns:p14="http://schemas.microsoft.com/office/powerpoint/2010/main" val="691224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391859c461_1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4" name="Google Shape;1254;g391859c461_1_881: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First I constructed a series of rocky reefs, standardized by the amount of rocks and number of artificial nests (shown as white cylinders) on each</a:t>
            </a:r>
          </a:p>
          <a:p>
            <a:pPr marL="0" marR="0" lvl="0" indent="0" algn="l" rtl="0">
              <a:lnSpc>
                <a:spcPct val="100000"/>
              </a:lnSpc>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Covered with one of three caging types to manipulate predator access to prey and perceived risk by gobies. Idea being, larger separation between predators and prey = less risky</a:t>
            </a: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55" name="Google Shape;1255;g391859c461_1_881: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077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391859c461_1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4" name="Google Shape;1254;g391859c461_1_881:notes"/>
          <p:cNvSpPr txBox="1">
            <a:spLocks noGrp="1"/>
          </p:cNvSpPr>
          <p:nvPr>
            <p:ph type="body" idx="1"/>
          </p:nvPr>
        </p:nvSpPr>
        <p:spPr>
          <a:xfrm>
            <a:off x="685800" y="4400550"/>
            <a:ext cx="5486400" cy="360045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Low risk treatment, reefs were covered with large cages that excluded predators at a far distance</a:t>
            </a:r>
          </a:p>
          <a:p>
            <a:pPr marL="685800" marR="0" lvl="1"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Blue shading represents mesh that excluded predators, but was large enough for gobies to swim through (although reefs were separated from each other to limit emigration)</a:t>
            </a:r>
          </a:p>
          <a:p>
            <a:pPr marL="685800" marR="0" lvl="1"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Observations suggest that predators excluded beyond this distance (~0.5m) do not induce changes in goby behavior</a:t>
            </a:r>
          </a:p>
          <a:p>
            <a:pPr marL="228600" marR="0" lvl="0"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Med risk – same concept as low, excluded predators, but smaller cage allowed predators to get closer to prey</a:t>
            </a:r>
          </a:p>
          <a:p>
            <a:pPr marL="228600" marR="0" lvl="0" indent="-228600" algn="l" rtl="0">
              <a:lnSpc>
                <a:spcPct val="100000"/>
              </a:lnSpc>
              <a:spcBef>
                <a:spcPts val="0"/>
              </a:spcBef>
              <a:spcAft>
                <a:spcPts val="0"/>
              </a:spcAft>
              <a:buClr>
                <a:schemeClr val="dk1"/>
              </a:buClr>
              <a:buSzPts val="1200"/>
              <a:buFont typeface="+mj-lt"/>
              <a:buAutoNum type="alphaLcPeriod"/>
            </a:pPr>
            <a:r>
              <a:rPr lang="en-US" sz="1200" b="0" i="0" u="none" strike="noStrike" cap="none" dirty="0">
                <a:solidFill>
                  <a:schemeClr val="dk1"/>
                </a:solidFill>
                <a:latin typeface="Calibri"/>
                <a:ea typeface="Calibri"/>
                <a:cs typeface="Calibri"/>
                <a:sym typeface="Calibri"/>
              </a:rPr>
              <a:t>High risk, removed side panels of mesh to allow for full predator access </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c. Populations were based off of natural size and sex ratios at the start of each trial</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Key point: goal here was to keep all reefs and initial populations equal, except for the level of predator access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55" name="Google Shape;1255;g391859c461_1_881:notes"/>
          <p:cNvSpPr txBox="1">
            <a:spLocks noGrp="1"/>
          </p:cNvSpPr>
          <p:nvPr>
            <p:ph type="sldNum" idx="12"/>
          </p:nvPr>
        </p:nvSpPr>
        <p:spPr>
          <a:xfrm>
            <a:off x="3884613" y="8685214"/>
            <a:ext cx="2971800" cy="458787"/>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4523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391859c461_1_1000:notes"/>
          <p:cNvSpPr txBox="1">
            <a:spLocks noGrp="1"/>
          </p:cNvSpPr>
          <p:nvPr>
            <p:ph type="body" idx="1"/>
          </p:nvPr>
        </p:nvSpPr>
        <p:spPr>
          <a:xfrm>
            <a:off x="685800" y="4400550"/>
            <a:ext cx="5486400" cy="3600450"/>
          </a:xfrm>
          <a:prstGeom prst="rect">
            <a:avLst/>
          </a:prstGeom>
        </p:spPr>
        <p:txBody>
          <a:bodyPr spcFirstLastPara="1" wrap="square" lIns="89600" tIns="89600" rIns="89600" bIns="89600" anchor="t" anchorCtr="0">
            <a:noAutofit/>
          </a:bodyPr>
          <a:lstStyle/>
          <a:p>
            <a:pPr marL="0" lvl="0" indent="0">
              <a:spcBef>
                <a:spcPts val="0"/>
              </a:spcBef>
              <a:spcAft>
                <a:spcPts val="0"/>
              </a:spcAft>
              <a:buNone/>
            </a:pPr>
            <a:r>
              <a:rPr lang="en-US" dirty="0"/>
              <a:t>Ran experiment 2 times in the summer of 2018</a:t>
            </a:r>
            <a:endParaRPr dirty="0"/>
          </a:p>
        </p:txBody>
      </p:sp>
      <p:sp>
        <p:nvSpPr>
          <p:cNvPr id="1604" name="Google Shape;1604;g391859c461_1_10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41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582607-BA27-4E7B-966E-434F463A69E6}" type="slidenum">
              <a:rPr lang="en-US" smtClean="0"/>
              <a:t>9</a:t>
            </a:fld>
            <a:endParaRPr lang="en-US"/>
          </a:p>
        </p:txBody>
      </p:sp>
    </p:spTree>
    <p:extLst>
      <p:ext uri="{BB962C8B-B14F-4D97-AF65-F5344CB8AC3E}">
        <p14:creationId xmlns:p14="http://schemas.microsoft.com/office/powerpoint/2010/main" val="3506506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0332-58C8-4EA3-AFFA-7368BA450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B1E033-EAC2-4738-8813-E326C7CF9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8936C1-9036-4D28-8A86-5060EF1817CD}"/>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5" name="Footer Placeholder 4">
            <a:extLst>
              <a:ext uri="{FF2B5EF4-FFF2-40B4-BE49-F238E27FC236}">
                <a16:creationId xmlns:a16="http://schemas.microsoft.com/office/drawing/2014/main" id="{BF6BA806-4487-4671-825E-3AAC77119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30692-B6C5-4828-BC36-39793EFD9CD3}"/>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1329467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E66D2-F32B-44CB-8110-D3FB2D52D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9CDCD0-AF91-4450-A25B-12865F6998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FD2A-A928-4914-B4AB-9262C8AE04F0}"/>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5" name="Footer Placeholder 4">
            <a:extLst>
              <a:ext uri="{FF2B5EF4-FFF2-40B4-BE49-F238E27FC236}">
                <a16:creationId xmlns:a16="http://schemas.microsoft.com/office/drawing/2014/main" id="{C0C29179-3AF4-428B-A1E3-6C8BB9AE6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B79ED-181C-49B4-8A99-159DE5F323B5}"/>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58082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C8A35-F0E6-4127-9C19-1C60F5BD30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DFCE11-F3ED-429C-A0EB-EAC1A6D54B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CD860-F834-4715-A05B-59814307BC8D}"/>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5" name="Footer Placeholder 4">
            <a:extLst>
              <a:ext uri="{FF2B5EF4-FFF2-40B4-BE49-F238E27FC236}">
                <a16:creationId xmlns:a16="http://schemas.microsoft.com/office/drawing/2014/main" id="{25F4CC97-7F73-4A0C-A531-AA1462A4E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BB155-E4BD-4FDA-9C9E-2829051DA529}"/>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3718118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9CD55-ED16-4536-9AE9-D407E7AD9D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084098-730E-4BC8-99E0-0E0374D160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EB1C-E7CB-48A9-815C-469FB3CD24A7}"/>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5" name="Footer Placeholder 4">
            <a:extLst>
              <a:ext uri="{FF2B5EF4-FFF2-40B4-BE49-F238E27FC236}">
                <a16:creationId xmlns:a16="http://schemas.microsoft.com/office/drawing/2014/main" id="{1B54A72C-E9DC-4456-A976-BAF806B6A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64D6F-B1D7-4299-9DC9-F2707E3ABC7F}"/>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512243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C69B-1D70-4EB3-8788-1CB2A2CE0D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17DDFC-B756-4FCB-AAD4-83781CB861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68FB996-C176-4136-ABE7-B526B1A4DAE5}"/>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5" name="Footer Placeholder 4">
            <a:extLst>
              <a:ext uri="{FF2B5EF4-FFF2-40B4-BE49-F238E27FC236}">
                <a16:creationId xmlns:a16="http://schemas.microsoft.com/office/drawing/2014/main" id="{92B19284-43B5-4E0A-AA0E-98B652D1B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35E18-DE78-404B-A2C5-B6E1B28B2496}"/>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365399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9180-8445-4CFC-BA9A-11A7AD4C91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0AF06A-6F06-495D-AD8F-952926C177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88ACE7-9B16-4D80-8968-58F48AA2BC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D384DB-77DE-4768-9FED-2B491CD3ABDE}"/>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6" name="Footer Placeholder 5">
            <a:extLst>
              <a:ext uri="{FF2B5EF4-FFF2-40B4-BE49-F238E27FC236}">
                <a16:creationId xmlns:a16="http://schemas.microsoft.com/office/drawing/2014/main" id="{530F8E70-8AFB-4DAF-ADC1-3C14BA628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B61EA-1E25-4DC8-B57B-FDE048E657C6}"/>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248239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DEE2-6053-448A-BF08-2E68748EEF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E31A2E-DF23-4667-A4F7-7D67DBF6B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30056-3E5C-47B3-99A1-96131D618ED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3B37D4-0270-4EBF-8143-F4E418F42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04516F-D8E7-42E6-879C-F1E0A264AF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BE5167-D06A-4117-AB71-A345B1E36746}"/>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8" name="Footer Placeholder 7">
            <a:extLst>
              <a:ext uri="{FF2B5EF4-FFF2-40B4-BE49-F238E27FC236}">
                <a16:creationId xmlns:a16="http://schemas.microsoft.com/office/drawing/2014/main" id="{C80D30B4-E1C5-4DCA-8715-F4903A0123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DA643-AC8B-476D-B2D8-30EF62669F14}"/>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1542557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E22B-7960-4B00-B8E4-8F777C240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65F988-B53B-417E-B4AE-EBE1DA57857A}"/>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4" name="Footer Placeholder 3">
            <a:extLst>
              <a:ext uri="{FF2B5EF4-FFF2-40B4-BE49-F238E27FC236}">
                <a16:creationId xmlns:a16="http://schemas.microsoft.com/office/drawing/2014/main" id="{301BD3C5-C221-4738-9861-4E3D3AFC8E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2FBCA6-B6F0-4932-AD9A-46001A4067CA}"/>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578443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B8FF3-532F-4866-B300-13E054D95962}"/>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3" name="Footer Placeholder 2">
            <a:extLst>
              <a:ext uri="{FF2B5EF4-FFF2-40B4-BE49-F238E27FC236}">
                <a16:creationId xmlns:a16="http://schemas.microsoft.com/office/drawing/2014/main" id="{DDAD15CD-2DD7-450B-AC2A-C0B98456A4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A8487F-BE9A-4585-843E-6C5598FF37FA}"/>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3463602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D0-74F7-41EF-BAC9-B3699FD35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434349-815A-4AA8-AE1B-9A9697F46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BDCD93-2BEC-435E-9E5D-BA84971F2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A2610D-C7C2-453F-A7DA-AC46FFEEA938}"/>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6" name="Footer Placeholder 5">
            <a:extLst>
              <a:ext uri="{FF2B5EF4-FFF2-40B4-BE49-F238E27FC236}">
                <a16:creationId xmlns:a16="http://schemas.microsoft.com/office/drawing/2014/main" id="{4B1B495F-F732-45FD-8B6A-8A64C5A298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3648D-6F86-47DC-8F91-B003290BA8F4}"/>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2013213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189C-9B72-4BC4-8C47-A67EA3AF24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2E27C3-69B0-45CE-8C3E-57E35157C1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85368D-1DA6-436D-A6A4-FA99DA37C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A3984-C44B-4271-91F6-DB76F4A9783E}"/>
              </a:ext>
            </a:extLst>
          </p:cNvPr>
          <p:cNvSpPr>
            <a:spLocks noGrp="1"/>
          </p:cNvSpPr>
          <p:nvPr>
            <p:ph type="dt" sz="half" idx="10"/>
          </p:nvPr>
        </p:nvSpPr>
        <p:spPr/>
        <p:txBody>
          <a:bodyPr/>
          <a:lstStyle/>
          <a:p>
            <a:fld id="{52FB5D68-41A7-44E9-861D-C3B964482E28}" type="datetimeFigureOut">
              <a:rPr lang="en-US" smtClean="0"/>
              <a:t>5/4/2019</a:t>
            </a:fld>
            <a:endParaRPr lang="en-US"/>
          </a:p>
        </p:txBody>
      </p:sp>
      <p:sp>
        <p:nvSpPr>
          <p:cNvPr id="6" name="Footer Placeholder 5">
            <a:extLst>
              <a:ext uri="{FF2B5EF4-FFF2-40B4-BE49-F238E27FC236}">
                <a16:creationId xmlns:a16="http://schemas.microsoft.com/office/drawing/2014/main" id="{F7646DB3-DA70-4465-BD6F-EA6660325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95B19-3294-4A85-B772-A80CCA3A7416}"/>
              </a:ext>
            </a:extLst>
          </p:cNvPr>
          <p:cNvSpPr>
            <a:spLocks noGrp="1"/>
          </p:cNvSpPr>
          <p:nvPr>
            <p:ph type="sldNum" sz="quarter" idx="12"/>
          </p:nvPr>
        </p:nvSpPr>
        <p:spPr/>
        <p:txBody>
          <a:bodyPr/>
          <a:lstStyle/>
          <a:p>
            <a:fld id="{FFA83D32-5404-468D-87BE-0B0E80DB127D}" type="slidenum">
              <a:rPr lang="en-US" smtClean="0"/>
              <a:t>‹#›</a:t>
            </a:fld>
            <a:endParaRPr lang="en-US"/>
          </a:p>
        </p:txBody>
      </p:sp>
    </p:spTree>
    <p:extLst>
      <p:ext uri="{BB962C8B-B14F-4D97-AF65-F5344CB8AC3E}">
        <p14:creationId xmlns:p14="http://schemas.microsoft.com/office/powerpoint/2010/main" val="681993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529DC6-7BE9-4481-A46E-99A8C80CF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3A7B1E-943F-4A4C-9568-D0FC6E077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2D628E-2A7C-4F4E-BCD0-0813F7278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FB5D68-41A7-44E9-861D-C3B964482E28}" type="datetimeFigureOut">
              <a:rPr lang="en-US" smtClean="0"/>
              <a:t>5/4/2019</a:t>
            </a:fld>
            <a:endParaRPr lang="en-US"/>
          </a:p>
        </p:txBody>
      </p:sp>
      <p:sp>
        <p:nvSpPr>
          <p:cNvPr id="5" name="Footer Placeholder 4">
            <a:extLst>
              <a:ext uri="{FF2B5EF4-FFF2-40B4-BE49-F238E27FC236}">
                <a16:creationId xmlns:a16="http://schemas.microsoft.com/office/drawing/2014/main" id="{8494798A-A3CC-4250-A0FA-B17B99133C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F7EDFE-435D-4594-BCBB-5E7E84289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83D32-5404-468D-87BE-0B0E80DB127D}" type="slidenum">
              <a:rPr lang="en-US" smtClean="0"/>
              <a:t>‹#›</a:t>
            </a:fld>
            <a:endParaRPr lang="en-US"/>
          </a:p>
        </p:txBody>
      </p:sp>
    </p:spTree>
    <p:extLst>
      <p:ext uri="{BB962C8B-B14F-4D97-AF65-F5344CB8AC3E}">
        <p14:creationId xmlns:p14="http://schemas.microsoft.com/office/powerpoint/2010/main" val="179391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21.jpg"/><Relationship Id="rId4" Type="http://schemas.openxmlformats.org/officeDocument/2006/relationships/image" Target="../media/image20.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jpg"/><Relationship Id="rId9"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5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896;p123">
            <a:extLst>
              <a:ext uri="{FF2B5EF4-FFF2-40B4-BE49-F238E27FC236}">
                <a16:creationId xmlns:a16="http://schemas.microsoft.com/office/drawing/2014/main" id="{D27EC0CC-E817-4087-A2D8-01C3BB962370}"/>
              </a:ext>
            </a:extLst>
          </p:cNvPr>
          <p:cNvPicPr preferRelativeResize="0"/>
          <p:nvPr/>
        </p:nvPicPr>
        <p:blipFill rotWithShape="1">
          <a:blip r:embed="rId3">
            <a:alphaModFix/>
          </a:blip>
          <a:srcRect t="6703" b="17730"/>
          <a:stretch/>
        </p:blipFill>
        <p:spPr>
          <a:xfrm>
            <a:off x="0" y="-61992"/>
            <a:ext cx="12192002" cy="6919992"/>
          </a:xfrm>
          <a:prstGeom prst="rect">
            <a:avLst/>
          </a:prstGeom>
          <a:noFill/>
          <a:ln>
            <a:noFill/>
          </a:ln>
        </p:spPr>
      </p:pic>
      <p:sp>
        <p:nvSpPr>
          <p:cNvPr id="2" name="Title 1"/>
          <p:cNvSpPr>
            <a:spLocks noGrp="1"/>
          </p:cNvSpPr>
          <p:nvPr>
            <p:ph type="ctrTitle"/>
          </p:nvPr>
        </p:nvSpPr>
        <p:spPr>
          <a:xfrm>
            <a:off x="0" y="-61992"/>
            <a:ext cx="12192000" cy="1472338"/>
          </a:xfrm>
          <a:solidFill>
            <a:schemeClr val="bg1"/>
          </a:solidFill>
        </p:spPr>
        <p:txBody>
          <a:bodyPr anchor="ctr">
            <a:noAutofit/>
          </a:bodyPr>
          <a:lstStyle/>
          <a:p>
            <a:pPr>
              <a:lnSpc>
                <a:spcPct val="100000"/>
              </a:lnSpc>
              <a:spcAft>
                <a:spcPts val="600"/>
              </a:spcAft>
            </a:pPr>
            <a:r>
              <a:rPr lang="en-US" sz="3600" b="1" dirty="0">
                <a:latin typeface="Arial" panose="020B0604020202020204" pitchFamily="34" charset="0"/>
                <a:cs typeface="Arial" panose="020B0604020202020204" pitchFamily="34" charset="0"/>
              </a:rPr>
              <a:t>Evaluating the effects of predation risk on reproduction of a temperate reef fish</a:t>
            </a:r>
          </a:p>
        </p:txBody>
      </p:sp>
      <p:sp>
        <p:nvSpPr>
          <p:cNvPr id="3" name="Subtitle 2"/>
          <p:cNvSpPr>
            <a:spLocks noGrp="1"/>
          </p:cNvSpPr>
          <p:nvPr>
            <p:ph type="subTitle" idx="1"/>
          </p:nvPr>
        </p:nvSpPr>
        <p:spPr>
          <a:xfrm>
            <a:off x="0" y="1410344"/>
            <a:ext cx="12192000" cy="800593"/>
          </a:xfrm>
          <a:solidFill>
            <a:schemeClr val="bg1"/>
          </a:solidFill>
        </p:spPr>
        <p:txBody>
          <a:bodyPr anchor="ctr">
            <a:normAutofit lnSpcReduction="10000"/>
          </a:bodyPr>
          <a:lstStyle/>
          <a:p>
            <a:pPr>
              <a:lnSpc>
                <a:spcPct val="100000"/>
              </a:lnSpc>
              <a:spcBef>
                <a:spcPts val="600"/>
              </a:spcBef>
            </a:pPr>
            <a:r>
              <a:rPr lang="en-US" dirty="0">
                <a:latin typeface="Arial" panose="020B0604020202020204" pitchFamily="34" charset="0"/>
                <a:cs typeface="Arial" panose="020B0604020202020204" pitchFamily="34" charset="0"/>
              </a:rPr>
              <a:t>George Jarvis</a:t>
            </a:r>
          </a:p>
          <a:p>
            <a:pPr>
              <a:lnSpc>
                <a:spcPct val="100000"/>
              </a:lnSpc>
              <a:spcBef>
                <a:spcPts val="600"/>
              </a:spcBef>
            </a:pPr>
            <a:r>
              <a:rPr lang="en-US" sz="2000" dirty="0">
                <a:latin typeface="Arial" panose="020B0604020202020204" pitchFamily="34" charset="0"/>
                <a:cs typeface="Arial" panose="020B0604020202020204" pitchFamily="34" charset="0"/>
              </a:rPr>
              <a:t>Master’s Thesis Defense | May 7, 2019</a:t>
            </a:r>
          </a:p>
          <a:p>
            <a:pPr>
              <a:lnSpc>
                <a:spcPct val="100000"/>
              </a:lnSpc>
              <a:spcBef>
                <a:spcPts val="600"/>
              </a:spcBef>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517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6" name="Google Shape;1756;p86"/>
          <p:cNvSpPr txBox="1"/>
          <p:nvPr/>
        </p:nvSpPr>
        <p:spPr>
          <a:xfrm>
            <a:off x="9882377" y="6219274"/>
            <a:ext cx="2975641"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dirty="0">
                <a:solidFill>
                  <a:schemeClr val="lt1"/>
                </a:solidFill>
                <a:latin typeface="Arial"/>
                <a:ea typeface="Arial"/>
                <a:cs typeface="Arial"/>
                <a:sym typeface="Arial"/>
              </a:rPr>
              <a:t>Scott Hamilton</a:t>
            </a:r>
            <a:endParaRPr dirty="0"/>
          </a:p>
        </p:txBody>
      </p:sp>
      <p:sp>
        <p:nvSpPr>
          <p:cNvPr id="1758" name="Google Shape;1758;p86"/>
          <p:cNvSpPr txBox="1"/>
          <p:nvPr/>
        </p:nvSpPr>
        <p:spPr>
          <a:xfrm>
            <a:off x="9920477" y="6079667"/>
            <a:ext cx="2975641"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Casey Benkwitt</a:t>
            </a:r>
            <a:endParaRPr sz="1200">
              <a:solidFill>
                <a:schemeClr val="lt1"/>
              </a:solidFill>
              <a:latin typeface="Arial"/>
              <a:ea typeface="Arial"/>
              <a:cs typeface="Arial"/>
              <a:sym typeface="Arial"/>
            </a:endParaRPr>
          </a:p>
        </p:txBody>
      </p:sp>
      <p:sp>
        <p:nvSpPr>
          <p:cNvPr id="1759" name="Google Shape;1759;p86"/>
          <p:cNvSpPr txBox="1"/>
          <p:nvPr/>
        </p:nvSpPr>
        <p:spPr>
          <a:xfrm>
            <a:off x="854598" y="124494"/>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1" dirty="0">
                <a:solidFill>
                  <a:schemeClr val="dk1"/>
                </a:solidFill>
                <a:latin typeface="Arial"/>
                <a:ea typeface="Arial"/>
                <a:cs typeface="Arial"/>
                <a:sym typeface="Arial"/>
              </a:rPr>
              <a:t>Reef surveys</a:t>
            </a:r>
            <a:endParaRPr dirty="0"/>
          </a:p>
        </p:txBody>
      </p:sp>
      <p:sp>
        <p:nvSpPr>
          <p:cNvPr id="9" name="Google Shape;1730;p84">
            <a:extLst>
              <a:ext uri="{FF2B5EF4-FFF2-40B4-BE49-F238E27FC236}">
                <a16:creationId xmlns:a16="http://schemas.microsoft.com/office/drawing/2014/main" id="{F0BBC76F-3523-46FD-A897-0A64B74BE7B6}"/>
              </a:ext>
            </a:extLst>
          </p:cNvPr>
          <p:cNvSpPr txBox="1"/>
          <p:nvPr/>
        </p:nvSpPr>
        <p:spPr>
          <a:xfrm>
            <a:off x="198783" y="1319573"/>
            <a:ext cx="4501194" cy="4699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Arial" panose="020B0604020202020204" pitchFamily="34" charset="0"/>
                <a:cs typeface="Arial" panose="020B0604020202020204" pitchFamily="34" charset="0"/>
              </a:rPr>
              <a:t>Reproduction</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Egg counts</a:t>
            </a:r>
          </a:p>
          <a:p>
            <a:endParaRPr lang="en-US" sz="1400" dirty="0">
              <a:solidFill>
                <a:schemeClr val="dk1"/>
              </a:solidFill>
              <a:latin typeface="Arial" panose="020B0604020202020204" pitchFamily="34" charset="0"/>
              <a:cs typeface="Arial" panose="020B0604020202020204" pitchFamily="34" charset="0"/>
            </a:endParaRPr>
          </a:p>
          <a:p>
            <a:r>
              <a:rPr lang="en-US" sz="3200" b="1" dirty="0">
                <a:solidFill>
                  <a:schemeClr val="dk1"/>
                </a:solidFill>
                <a:latin typeface="Arial" panose="020B0604020202020204" pitchFamily="34" charset="0"/>
                <a:cs typeface="Arial" panose="020B0604020202020204" pitchFamily="34" charset="0"/>
              </a:rPr>
              <a:t>Behavior</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Exposure time, foraging, courtship</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Recollections</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Visual counts</a:t>
            </a:r>
          </a:p>
          <a:p>
            <a:pPr marL="914400" lvl="1" indent="-457200">
              <a:buFont typeface="Arial" panose="020B0604020202020204" pitchFamily="34" charset="0"/>
              <a:buChar char="•"/>
            </a:pPr>
            <a:endParaRPr lang="en-US" sz="1400" b="1" dirty="0">
              <a:solidFill>
                <a:schemeClr val="dk1"/>
              </a:solidFill>
              <a:latin typeface="Arial" panose="020B0604020202020204" pitchFamily="34" charset="0"/>
              <a:cs typeface="Arial" panose="020B0604020202020204" pitchFamily="34" charset="0"/>
            </a:endParaRPr>
          </a:p>
          <a:p>
            <a:r>
              <a:rPr lang="en-US" sz="3200" b="1" dirty="0">
                <a:solidFill>
                  <a:schemeClr val="dk1"/>
                </a:solidFill>
                <a:latin typeface="Arial" panose="020B0604020202020204" pitchFamily="34" charset="0"/>
                <a:cs typeface="Arial" panose="020B0604020202020204" pitchFamily="34" charset="0"/>
              </a:rPr>
              <a:t>Predator activity</a:t>
            </a:r>
          </a:p>
          <a:p>
            <a:pPr marL="914400" lvl="1" indent="-457200">
              <a:buFont typeface="Arial" panose="020B0604020202020204" pitchFamily="34" charset="0"/>
              <a:buChar char="•"/>
            </a:pPr>
            <a:r>
              <a:rPr lang="en-US" sz="2800" dirty="0">
                <a:solidFill>
                  <a:schemeClr val="dk1"/>
                </a:solidFill>
                <a:latin typeface="Arial" panose="020B0604020202020204" pitchFamily="34" charset="0"/>
                <a:cs typeface="Arial" panose="020B0604020202020204" pitchFamily="34" charset="0"/>
              </a:rPr>
              <a:t>Level of perceived risk</a:t>
            </a:r>
          </a:p>
        </p:txBody>
      </p:sp>
      <p:pic>
        <p:nvPicPr>
          <p:cNvPr id="10" name="Picture 9">
            <a:extLst>
              <a:ext uri="{FF2B5EF4-FFF2-40B4-BE49-F238E27FC236}">
                <a16:creationId xmlns:a16="http://schemas.microsoft.com/office/drawing/2014/main" id="{C9FAC0CA-38D8-4B4B-91E3-4430ABD6B5E9}"/>
              </a:ext>
            </a:extLst>
          </p:cNvPr>
          <p:cNvPicPr/>
          <p:nvPr/>
        </p:nvPicPr>
        <p:blipFill rotWithShape="1">
          <a:blip r:embed="rId3"/>
          <a:srcRect l="8975" t="20193" r="41987" b="19614"/>
          <a:stretch/>
        </p:blipFill>
        <p:spPr bwMode="auto">
          <a:xfrm>
            <a:off x="6096000" y="1589664"/>
            <a:ext cx="5090615" cy="3522279"/>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AA868AB-3111-4D7E-A65E-5D3B3A01706B}"/>
              </a:ext>
            </a:extLst>
          </p:cNvPr>
          <p:cNvPicPr/>
          <p:nvPr/>
        </p:nvPicPr>
        <p:blipFill rotWithShape="1">
          <a:blip r:embed="rId4"/>
          <a:srcRect l="6410" t="26804" r="45206" b="11916"/>
          <a:stretch/>
        </p:blipFill>
        <p:spPr bwMode="auto">
          <a:xfrm>
            <a:off x="6096000" y="1589664"/>
            <a:ext cx="5090616" cy="3522279"/>
          </a:xfrm>
          <a:prstGeom prst="rect">
            <a:avLst/>
          </a:prstGeom>
          <a:ln>
            <a:no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36FA7225-5489-4833-8B78-794A5B19DF28}"/>
              </a:ext>
            </a:extLst>
          </p:cNvPr>
          <p:cNvGrpSpPr/>
          <p:nvPr/>
        </p:nvGrpSpPr>
        <p:grpSpPr>
          <a:xfrm>
            <a:off x="5219699" y="1576822"/>
            <a:ext cx="6916823" cy="4797834"/>
            <a:chOff x="5290387" y="1304410"/>
            <a:chExt cx="7099574" cy="4924599"/>
          </a:xfrm>
        </p:grpSpPr>
        <p:pic>
          <p:nvPicPr>
            <p:cNvPr id="1760" name="Google Shape;1760;p86"/>
            <p:cNvPicPr preferRelativeResize="0"/>
            <p:nvPr/>
          </p:nvPicPr>
          <p:blipFill>
            <a:blip r:embed="rId5">
              <a:alphaModFix/>
            </a:blip>
            <a:stretch>
              <a:fillRect/>
            </a:stretch>
          </p:blipFill>
          <p:spPr>
            <a:xfrm>
              <a:off x="5290387" y="1304410"/>
              <a:ext cx="6566119" cy="4924599"/>
            </a:xfrm>
            <a:prstGeom prst="rect">
              <a:avLst/>
            </a:prstGeom>
            <a:noFill/>
            <a:ln>
              <a:noFill/>
            </a:ln>
          </p:spPr>
        </p:pic>
        <p:sp>
          <p:nvSpPr>
            <p:cNvPr id="1761" name="Google Shape;1761;p86"/>
            <p:cNvSpPr txBox="1"/>
            <p:nvPr/>
          </p:nvSpPr>
          <p:spPr>
            <a:xfrm>
              <a:off x="10522161" y="5853302"/>
              <a:ext cx="1867800" cy="293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400" dirty="0">
                  <a:solidFill>
                    <a:srgbClr val="F3F3F3"/>
                  </a:solidFill>
                  <a:latin typeface="Arial" panose="020B0604020202020204" pitchFamily="34" charset="0"/>
                  <a:cs typeface="Arial" panose="020B0604020202020204" pitchFamily="34" charset="0"/>
                </a:rPr>
                <a:t>Maurice Roper</a:t>
              </a:r>
              <a:endParaRPr sz="1400" dirty="0">
                <a:solidFill>
                  <a:srgbClr val="F3F3F3"/>
                </a:solidFill>
                <a:latin typeface="Arial" panose="020B0604020202020204" pitchFamily="34" charset="0"/>
                <a:cs typeface="Arial" panose="020B0604020202020204" pitchFamily="34" charset="0"/>
              </a:endParaRPr>
            </a:p>
          </p:txBody>
        </p:sp>
      </p:grpSp>
      <p:sp>
        <p:nvSpPr>
          <p:cNvPr id="43" name="Rectangle 42">
            <a:extLst>
              <a:ext uri="{FF2B5EF4-FFF2-40B4-BE49-F238E27FC236}">
                <a16:creationId xmlns:a16="http://schemas.microsoft.com/office/drawing/2014/main" id="{C81A6D7E-36D1-4C05-A3E2-D066F1C70F8E}"/>
              </a:ext>
            </a:extLst>
          </p:cNvPr>
          <p:cNvSpPr/>
          <p:nvPr/>
        </p:nvSpPr>
        <p:spPr>
          <a:xfrm>
            <a:off x="5188975" y="1450057"/>
            <a:ext cx="6500023" cy="5051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oogle Shape;1311;p75">
            <a:extLst>
              <a:ext uri="{FF2B5EF4-FFF2-40B4-BE49-F238E27FC236}">
                <a16:creationId xmlns:a16="http://schemas.microsoft.com/office/drawing/2014/main" id="{82061656-4237-4586-9774-BCD551FE1B26}"/>
              </a:ext>
            </a:extLst>
          </p:cNvPr>
          <p:cNvGrpSpPr/>
          <p:nvPr/>
        </p:nvGrpSpPr>
        <p:grpSpPr>
          <a:xfrm>
            <a:off x="5879253" y="2882762"/>
            <a:ext cx="4271084" cy="2185952"/>
            <a:chOff x="210505" y="4087593"/>
            <a:chExt cx="4271084" cy="2185952"/>
          </a:xfrm>
        </p:grpSpPr>
        <p:cxnSp>
          <p:nvCxnSpPr>
            <p:cNvPr id="47" name="Google Shape;1312;p75">
              <a:extLst>
                <a:ext uri="{FF2B5EF4-FFF2-40B4-BE49-F238E27FC236}">
                  <a16:creationId xmlns:a16="http://schemas.microsoft.com/office/drawing/2014/main" id="{64D5FD65-A08F-4FAA-B14B-26BB29683051}"/>
                </a:ext>
              </a:extLst>
            </p:cNvPr>
            <p:cNvCxnSpPr/>
            <p:nvPr/>
          </p:nvCxnSpPr>
          <p:spPr>
            <a:xfrm flipH="1">
              <a:off x="1087781" y="4087593"/>
              <a:ext cx="8273" cy="1344336"/>
            </a:xfrm>
            <a:prstGeom prst="straightConnector1">
              <a:avLst/>
            </a:prstGeom>
            <a:noFill/>
            <a:ln w="38100" cap="flat" cmpd="sng">
              <a:solidFill>
                <a:srgbClr val="767171"/>
              </a:solidFill>
              <a:prstDash val="solid"/>
              <a:miter lim="800000"/>
              <a:headEnd type="none" w="sm" len="sm"/>
              <a:tailEnd type="none" w="sm" len="sm"/>
            </a:ln>
          </p:spPr>
        </p:cxnSp>
        <p:sp>
          <p:nvSpPr>
            <p:cNvPr id="48" name="Google Shape;1313;p75">
              <a:extLst>
                <a:ext uri="{FF2B5EF4-FFF2-40B4-BE49-F238E27FC236}">
                  <a16:creationId xmlns:a16="http://schemas.microsoft.com/office/drawing/2014/main" id="{74E315BA-5790-4BD1-87C2-B8500479694D}"/>
                </a:ext>
              </a:extLst>
            </p:cNvPr>
            <p:cNvSpPr/>
            <p:nvPr/>
          </p:nvSpPr>
          <p:spPr>
            <a:xfrm>
              <a:off x="251572" y="5413969"/>
              <a:ext cx="4230017" cy="859576"/>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 name="Google Shape;1314;p75">
              <a:extLst>
                <a:ext uri="{FF2B5EF4-FFF2-40B4-BE49-F238E27FC236}">
                  <a16:creationId xmlns:a16="http://schemas.microsoft.com/office/drawing/2014/main" id="{44EC7D0D-EEA9-412F-8BCD-410CE120B9FE}"/>
                </a:ext>
              </a:extLst>
            </p:cNvPr>
            <p:cNvSpPr/>
            <p:nvPr/>
          </p:nvSpPr>
          <p:spPr>
            <a:xfrm rot="-355864" flipH="1">
              <a:off x="2084184" y="5251711"/>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 name="Google Shape;1315;p75">
              <a:extLst>
                <a:ext uri="{FF2B5EF4-FFF2-40B4-BE49-F238E27FC236}">
                  <a16:creationId xmlns:a16="http://schemas.microsoft.com/office/drawing/2014/main" id="{877F5B70-3C04-474D-8F72-DD521B593F76}"/>
                </a:ext>
              </a:extLst>
            </p:cNvPr>
            <p:cNvSpPr/>
            <p:nvPr/>
          </p:nvSpPr>
          <p:spPr>
            <a:xfrm rot="-355864" flipH="1">
              <a:off x="2594956" y="539292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Google Shape;1316;p75">
              <a:extLst>
                <a:ext uri="{FF2B5EF4-FFF2-40B4-BE49-F238E27FC236}">
                  <a16:creationId xmlns:a16="http://schemas.microsoft.com/office/drawing/2014/main" id="{5F818DF1-A42A-431B-B9DD-C3325B411922}"/>
                </a:ext>
              </a:extLst>
            </p:cNvPr>
            <p:cNvSpPr/>
            <p:nvPr/>
          </p:nvSpPr>
          <p:spPr>
            <a:xfrm rot="-355864" flipH="1">
              <a:off x="2011448" y="546478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 name="Google Shape;1317;p75">
              <a:extLst>
                <a:ext uri="{FF2B5EF4-FFF2-40B4-BE49-F238E27FC236}">
                  <a16:creationId xmlns:a16="http://schemas.microsoft.com/office/drawing/2014/main" id="{E6AA23FD-F12A-4DA2-8948-F42DF7DC27E6}"/>
                </a:ext>
              </a:extLst>
            </p:cNvPr>
            <p:cNvSpPr/>
            <p:nvPr/>
          </p:nvSpPr>
          <p:spPr>
            <a:xfrm rot="-355864" flipH="1">
              <a:off x="1792388" y="534468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1318;p75">
              <a:extLst>
                <a:ext uri="{FF2B5EF4-FFF2-40B4-BE49-F238E27FC236}">
                  <a16:creationId xmlns:a16="http://schemas.microsoft.com/office/drawing/2014/main" id="{7E6C6546-2FB3-40C6-8A51-3B251ABDA55A}"/>
                </a:ext>
              </a:extLst>
            </p:cNvPr>
            <p:cNvSpPr/>
            <p:nvPr/>
          </p:nvSpPr>
          <p:spPr>
            <a:xfrm rot="-355864" flipH="1">
              <a:off x="1526201" y="545189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 name="Google Shape;1319;p75">
              <a:extLst>
                <a:ext uri="{FF2B5EF4-FFF2-40B4-BE49-F238E27FC236}">
                  <a16:creationId xmlns:a16="http://schemas.microsoft.com/office/drawing/2014/main" id="{7C609B32-39F6-4D46-B4FB-F83FDC768CC9}"/>
                </a:ext>
              </a:extLst>
            </p:cNvPr>
            <p:cNvSpPr/>
            <p:nvPr/>
          </p:nvSpPr>
          <p:spPr>
            <a:xfrm rot="-355864" flipH="1">
              <a:off x="1236952" y="5569433"/>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Google Shape;1320;p75">
              <a:extLst>
                <a:ext uri="{FF2B5EF4-FFF2-40B4-BE49-F238E27FC236}">
                  <a16:creationId xmlns:a16="http://schemas.microsoft.com/office/drawing/2014/main" id="{39443E22-F81F-4F33-8C39-2D0F4C23F4AB}"/>
                </a:ext>
              </a:extLst>
            </p:cNvPr>
            <p:cNvSpPr/>
            <p:nvPr/>
          </p:nvSpPr>
          <p:spPr>
            <a:xfrm rot="-355864" flipH="1">
              <a:off x="2655129" y="5574932"/>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1321;p75">
              <a:extLst>
                <a:ext uri="{FF2B5EF4-FFF2-40B4-BE49-F238E27FC236}">
                  <a16:creationId xmlns:a16="http://schemas.microsoft.com/office/drawing/2014/main" id="{D8F50342-6B5A-480C-A95C-F25EAF33479A}"/>
                </a:ext>
              </a:extLst>
            </p:cNvPr>
            <p:cNvSpPr/>
            <p:nvPr/>
          </p:nvSpPr>
          <p:spPr>
            <a:xfrm rot="-355864" flipH="1">
              <a:off x="2422922" y="541870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 name="Google Shape;1322;p75">
              <a:extLst>
                <a:ext uri="{FF2B5EF4-FFF2-40B4-BE49-F238E27FC236}">
                  <a16:creationId xmlns:a16="http://schemas.microsoft.com/office/drawing/2014/main" id="{51846455-4A89-4D20-9976-195CBC672355}"/>
                </a:ext>
              </a:extLst>
            </p:cNvPr>
            <p:cNvSpPr/>
            <p:nvPr/>
          </p:nvSpPr>
          <p:spPr>
            <a:xfrm rot="-355864" flipH="1">
              <a:off x="2382444" y="5605333"/>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8" name="Google Shape;1323;p75">
              <a:extLst>
                <a:ext uri="{FF2B5EF4-FFF2-40B4-BE49-F238E27FC236}">
                  <a16:creationId xmlns:a16="http://schemas.microsoft.com/office/drawing/2014/main" id="{B881B011-95B5-4F18-86EA-51030CBDFAC1}"/>
                </a:ext>
              </a:extLst>
            </p:cNvPr>
            <p:cNvGrpSpPr/>
            <p:nvPr/>
          </p:nvGrpSpPr>
          <p:grpSpPr>
            <a:xfrm>
              <a:off x="2919417" y="5568010"/>
              <a:ext cx="307284" cy="226897"/>
              <a:chOff x="8677498" y="2294860"/>
              <a:chExt cx="1756971" cy="1111998"/>
            </a:xfrm>
          </p:grpSpPr>
          <p:sp>
            <p:nvSpPr>
              <p:cNvPr id="72" name="Google Shape;1324;p75">
                <a:extLst>
                  <a:ext uri="{FF2B5EF4-FFF2-40B4-BE49-F238E27FC236}">
                    <a16:creationId xmlns:a16="http://schemas.microsoft.com/office/drawing/2014/main" id="{E66F4C6F-01B1-4521-8846-1B6BC7FF4E54}"/>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1325;p75">
                <a:extLst>
                  <a:ext uri="{FF2B5EF4-FFF2-40B4-BE49-F238E27FC236}">
                    <a16:creationId xmlns:a16="http://schemas.microsoft.com/office/drawing/2014/main" id="{DE626F31-6530-4408-94F6-6E50A6EE5858}"/>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9" name="Google Shape;1326;p75">
              <a:extLst>
                <a:ext uri="{FF2B5EF4-FFF2-40B4-BE49-F238E27FC236}">
                  <a16:creationId xmlns:a16="http://schemas.microsoft.com/office/drawing/2014/main" id="{DF171C09-9B08-4760-8D91-7B1AB2EC8CF0}"/>
                </a:ext>
              </a:extLst>
            </p:cNvPr>
            <p:cNvGrpSpPr/>
            <p:nvPr/>
          </p:nvGrpSpPr>
          <p:grpSpPr>
            <a:xfrm rot="356036" flipH="1">
              <a:off x="2094834" y="5285314"/>
              <a:ext cx="307284" cy="227612"/>
              <a:chOff x="9317728" y="1966623"/>
              <a:chExt cx="1756969" cy="1115503"/>
            </a:xfrm>
          </p:grpSpPr>
          <p:sp>
            <p:nvSpPr>
              <p:cNvPr id="70" name="Google Shape;1327;p75">
                <a:extLst>
                  <a:ext uri="{FF2B5EF4-FFF2-40B4-BE49-F238E27FC236}">
                    <a16:creationId xmlns:a16="http://schemas.microsoft.com/office/drawing/2014/main" id="{92CA5D89-14D0-4225-B0DA-0FFB9B195E89}"/>
                  </a:ext>
                </a:extLst>
              </p:cNvPr>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1328;p75">
                <a:extLst>
                  <a:ext uri="{FF2B5EF4-FFF2-40B4-BE49-F238E27FC236}">
                    <a16:creationId xmlns:a16="http://schemas.microsoft.com/office/drawing/2014/main" id="{F7F3CD87-67DD-4D6C-A537-41C736AC4A92}"/>
                  </a:ext>
                </a:extLst>
              </p:cNvPr>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0" name="Google Shape;1329;p75">
              <a:extLst>
                <a:ext uri="{FF2B5EF4-FFF2-40B4-BE49-F238E27FC236}">
                  <a16:creationId xmlns:a16="http://schemas.microsoft.com/office/drawing/2014/main" id="{D5B943D1-D15C-4D70-8B24-2F4E6877D52F}"/>
                </a:ext>
              </a:extLst>
            </p:cNvPr>
            <p:cNvGrpSpPr/>
            <p:nvPr/>
          </p:nvGrpSpPr>
          <p:grpSpPr>
            <a:xfrm flipH="1">
              <a:off x="1591970" y="5548703"/>
              <a:ext cx="307284" cy="226897"/>
              <a:chOff x="8677498" y="2294860"/>
              <a:chExt cx="1756971" cy="1111998"/>
            </a:xfrm>
          </p:grpSpPr>
          <p:sp>
            <p:nvSpPr>
              <p:cNvPr id="68" name="Google Shape;1330;p75">
                <a:extLst>
                  <a:ext uri="{FF2B5EF4-FFF2-40B4-BE49-F238E27FC236}">
                    <a16:creationId xmlns:a16="http://schemas.microsoft.com/office/drawing/2014/main" id="{AAEFF1A3-446B-40FC-A102-5303190AD046}"/>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1331;p75">
                <a:extLst>
                  <a:ext uri="{FF2B5EF4-FFF2-40B4-BE49-F238E27FC236}">
                    <a16:creationId xmlns:a16="http://schemas.microsoft.com/office/drawing/2014/main" id="{43C5A8B8-B3C5-43E1-BB57-2F81E606D7FD}"/>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1" name="Google Shape;1332;p75">
              <a:extLst>
                <a:ext uri="{FF2B5EF4-FFF2-40B4-BE49-F238E27FC236}">
                  <a16:creationId xmlns:a16="http://schemas.microsoft.com/office/drawing/2014/main" id="{3FABEA02-0DA7-490B-8275-97F9D1860ACD}"/>
                </a:ext>
              </a:extLst>
            </p:cNvPr>
            <p:cNvSpPr/>
            <p:nvPr/>
          </p:nvSpPr>
          <p:spPr>
            <a:xfrm rot="-355864" flipH="1">
              <a:off x="1636589" y="5643377"/>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 name="Google Shape;1333;p75">
              <a:extLst>
                <a:ext uri="{FF2B5EF4-FFF2-40B4-BE49-F238E27FC236}">
                  <a16:creationId xmlns:a16="http://schemas.microsoft.com/office/drawing/2014/main" id="{98595893-2578-474B-A5B8-F3A6B8AAB684}"/>
                </a:ext>
              </a:extLst>
            </p:cNvPr>
            <p:cNvSpPr/>
            <p:nvPr/>
          </p:nvSpPr>
          <p:spPr>
            <a:xfrm rot="-355864" flipH="1">
              <a:off x="1993774" y="5654238"/>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1334;p75">
              <a:extLst>
                <a:ext uri="{FF2B5EF4-FFF2-40B4-BE49-F238E27FC236}">
                  <a16:creationId xmlns:a16="http://schemas.microsoft.com/office/drawing/2014/main" id="{9B81C130-423A-4662-94F9-CA9DE5E7DC16}"/>
                </a:ext>
              </a:extLst>
            </p:cNvPr>
            <p:cNvSpPr/>
            <p:nvPr/>
          </p:nvSpPr>
          <p:spPr>
            <a:xfrm rot="-10365302" flipH="1">
              <a:off x="2533970" y="564423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 name="Google Shape;1335;p75">
              <a:extLst>
                <a:ext uri="{FF2B5EF4-FFF2-40B4-BE49-F238E27FC236}">
                  <a16:creationId xmlns:a16="http://schemas.microsoft.com/office/drawing/2014/main" id="{76F5ACE6-AD03-43B3-9EF4-210192A4B200}"/>
                </a:ext>
              </a:extLst>
            </p:cNvPr>
            <p:cNvSpPr/>
            <p:nvPr/>
          </p:nvSpPr>
          <p:spPr>
            <a:xfrm rot="-5039159">
              <a:off x="2638391" y="556848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1336;p75">
              <a:extLst>
                <a:ext uri="{FF2B5EF4-FFF2-40B4-BE49-F238E27FC236}">
                  <a16:creationId xmlns:a16="http://schemas.microsoft.com/office/drawing/2014/main" id="{02DD3D7E-701D-4514-8EAD-9D5659476F99}"/>
                </a:ext>
              </a:extLst>
            </p:cNvPr>
            <p:cNvSpPr/>
            <p:nvPr/>
          </p:nvSpPr>
          <p:spPr>
            <a:xfrm rot="-10365302" flipH="1">
              <a:off x="2075989" y="5675171"/>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 name="Google Shape;1337;p75">
              <a:extLst>
                <a:ext uri="{FF2B5EF4-FFF2-40B4-BE49-F238E27FC236}">
                  <a16:creationId xmlns:a16="http://schemas.microsoft.com/office/drawing/2014/main" id="{EF6EA971-3BFE-4DB5-94B6-02BFC2E4CC73}"/>
                </a:ext>
              </a:extLst>
            </p:cNvPr>
            <p:cNvSpPr/>
            <p:nvPr/>
          </p:nvSpPr>
          <p:spPr>
            <a:xfrm rot="-5039159">
              <a:off x="2180410" y="5599420"/>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1338;p75">
              <a:extLst>
                <a:ext uri="{FF2B5EF4-FFF2-40B4-BE49-F238E27FC236}">
                  <a16:creationId xmlns:a16="http://schemas.microsoft.com/office/drawing/2014/main" id="{731219DC-134B-4D9B-BB11-55090D10EF43}"/>
                </a:ext>
              </a:extLst>
            </p:cNvPr>
            <p:cNvSpPr/>
            <p:nvPr/>
          </p:nvSpPr>
          <p:spPr>
            <a:xfrm>
              <a:off x="210505" y="4087593"/>
              <a:ext cx="4271083" cy="2185952"/>
            </a:xfrm>
            <a:prstGeom prst="cube">
              <a:avLst>
                <a:gd name="adj" fmla="val 39709"/>
              </a:avLst>
            </a:prstGeom>
            <a:blipFill rotWithShape="1">
              <a:blip r:embed="rId6">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75" name="Straight Arrow Connector 74">
            <a:extLst>
              <a:ext uri="{FF2B5EF4-FFF2-40B4-BE49-F238E27FC236}">
                <a16:creationId xmlns:a16="http://schemas.microsoft.com/office/drawing/2014/main" id="{94171B0D-E6D4-4373-9E83-FA3D4C29117B}"/>
              </a:ext>
            </a:extLst>
          </p:cNvPr>
          <p:cNvCxnSpPr>
            <a:cxnSpLocks/>
          </p:cNvCxnSpPr>
          <p:nvPr/>
        </p:nvCxnSpPr>
        <p:spPr>
          <a:xfrm>
            <a:off x="8360599" y="3429000"/>
            <a:ext cx="1122641" cy="0"/>
          </a:xfrm>
          <a:prstGeom prst="straightConnector1">
            <a:avLst/>
          </a:prstGeom>
          <a:ln w="57150">
            <a:solidFill>
              <a:srgbClr val="0072B2"/>
            </a:solidFill>
            <a:headEnd type="triangle"/>
            <a:tailEnd type="triangle"/>
          </a:ln>
        </p:spPr>
        <p:style>
          <a:lnRef idx="1">
            <a:schemeClr val="dk1"/>
          </a:lnRef>
          <a:fillRef idx="0">
            <a:schemeClr val="dk1"/>
          </a:fillRef>
          <a:effectRef idx="0">
            <a:schemeClr val="dk1"/>
          </a:effectRef>
          <a:fontRef idx="minor">
            <a:schemeClr val="tx1"/>
          </a:fontRef>
        </p:style>
      </p:cxnSp>
      <p:pic>
        <p:nvPicPr>
          <p:cNvPr id="45" name="Google Shape;1036;p73">
            <a:extLst>
              <a:ext uri="{FF2B5EF4-FFF2-40B4-BE49-F238E27FC236}">
                <a16:creationId xmlns:a16="http://schemas.microsoft.com/office/drawing/2014/main" id="{615EE188-790D-4486-AB96-E59FE6161187}"/>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5016" b="96082" l="2085" r="98213">
                        <a14:foregroundMark x1="7074" y1="41850" x2="4542" y2="50157"/>
                        <a14:foregroundMark x1="37007" y1="6897" x2="32837" y2="8150"/>
                        <a14:foregroundMark x1="34401" y1="6897" x2="33582" y2="5172"/>
                        <a14:foregroundMark x1="11095" y1="65987" x2="7744" y2="61599"/>
                        <a14:foregroundMark x1="2159" y1="57210" x2="4095" y2="54545"/>
                        <a14:foregroundMark x1="76471" y1="53605" x2="48622" y2="73511"/>
                        <a14:foregroundMark x1="48622" y1="73511" x2="23455" y2="75078"/>
                        <a14:foregroundMark x1="23455" y1="75078" x2="75800" y2="48119"/>
                        <a14:foregroundMark x1="75800" y1="48119" x2="51005" y2="62069"/>
                        <a14:foregroundMark x1="51005" y1="62069" x2="77364" y2="54545"/>
                        <a14:foregroundMark x1="77364" y1="54545" x2="98213" y2="21317"/>
                        <a14:foregroundMark x1="98213" y1="21317" x2="93596" y2="31191"/>
                        <a14:foregroundMark x1="38198" y1="91223" x2="37975" y2="96082"/>
                        <a14:foregroundMark x1="47580" y1="55799" x2="49367" y2="55486"/>
                        <a14:foregroundMark x1="49367" y1="55486" x2="51750" y2="55486"/>
                      </a14:backgroundRemoval>
                    </a14:imgEffect>
                  </a14:imgLayer>
                </a14:imgProps>
              </a:ext>
            </a:extLst>
          </a:blip>
          <a:srcRect/>
          <a:stretch/>
        </p:blipFill>
        <p:spPr>
          <a:xfrm>
            <a:off x="9497021" y="3511590"/>
            <a:ext cx="2204033" cy="975444"/>
          </a:xfrm>
          <a:prstGeom prst="rect">
            <a:avLst/>
          </a:prstGeom>
          <a:noFill/>
          <a:ln>
            <a:noFill/>
          </a:ln>
        </p:spPr>
      </p:pic>
      <p:sp>
        <p:nvSpPr>
          <p:cNvPr id="118" name="Google Shape;1278;p75">
            <a:extLst>
              <a:ext uri="{FF2B5EF4-FFF2-40B4-BE49-F238E27FC236}">
                <a16:creationId xmlns:a16="http://schemas.microsoft.com/office/drawing/2014/main" id="{F0E76E90-9BA4-4DD6-A61C-A3B2B0A1096F}"/>
              </a:ext>
            </a:extLst>
          </p:cNvPr>
          <p:cNvSpPr/>
          <p:nvPr/>
        </p:nvSpPr>
        <p:spPr>
          <a:xfrm>
            <a:off x="5424559" y="2204879"/>
            <a:ext cx="5119275" cy="4590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solidFill>
                  <a:srgbClr val="0072B2"/>
                </a:solidFill>
                <a:latin typeface="Arial"/>
                <a:ea typeface="Arial"/>
                <a:cs typeface="Arial"/>
                <a:sym typeface="Arial"/>
              </a:rPr>
              <a:t>Not likely perceived as threat</a:t>
            </a:r>
            <a:endParaRPr sz="2600" dirty="0">
              <a:solidFill>
                <a:srgbClr val="0072B2"/>
              </a:solidFill>
            </a:endParaRPr>
          </a:p>
        </p:txBody>
      </p:sp>
      <p:sp>
        <p:nvSpPr>
          <p:cNvPr id="82" name="Rectangle 81">
            <a:extLst>
              <a:ext uri="{FF2B5EF4-FFF2-40B4-BE49-F238E27FC236}">
                <a16:creationId xmlns:a16="http://schemas.microsoft.com/office/drawing/2014/main" id="{1A203937-BFE1-4876-A5AC-389178844C25}"/>
              </a:ext>
            </a:extLst>
          </p:cNvPr>
          <p:cNvSpPr/>
          <p:nvPr/>
        </p:nvSpPr>
        <p:spPr>
          <a:xfrm>
            <a:off x="5116776" y="1434579"/>
            <a:ext cx="6770424" cy="5051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4F6755D4-7EA1-41F1-B0C9-235051E2A54F}"/>
              </a:ext>
            </a:extLst>
          </p:cNvPr>
          <p:cNvGrpSpPr/>
          <p:nvPr/>
        </p:nvGrpSpPr>
        <p:grpSpPr>
          <a:xfrm>
            <a:off x="6537954" y="4505230"/>
            <a:ext cx="2675421" cy="1452107"/>
            <a:chOff x="9033288" y="4047898"/>
            <a:chExt cx="2675421" cy="1452107"/>
          </a:xfrm>
        </p:grpSpPr>
        <p:cxnSp>
          <p:nvCxnSpPr>
            <p:cNvPr id="84" name="Google Shape;1285;p75">
              <a:extLst>
                <a:ext uri="{FF2B5EF4-FFF2-40B4-BE49-F238E27FC236}">
                  <a16:creationId xmlns:a16="http://schemas.microsoft.com/office/drawing/2014/main" id="{A0CD6827-C5F2-4904-860B-3FBEFFF02B24}"/>
                </a:ext>
              </a:extLst>
            </p:cNvPr>
            <p:cNvCxnSpPr>
              <a:cxnSpLocks/>
            </p:cNvCxnSpPr>
            <p:nvPr/>
          </p:nvCxnSpPr>
          <p:spPr>
            <a:xfrm flipH="1">
              <a:off x="9539921" y="4082803"/>
              <a:ext cx="16130" cy="907362"/>
            </a:xfrm>
            <a:prstGeom prst="straightConnector1">
              <a:avLst/>
            </a:prstGeom>
            <a:noFill/>
            <a:ln w="38100" cap="flat" cmpd="sng">
              <a:solidFill>
                <a:srgbClr val="767171"/>
              </a:solidFill>
              <a:prstDash val="solid"/>
              <a:miter lim="800000"/>
              <a:headEnd type="none" w="sm" len="sm"/>
              <a:tailEnd type="none" w="sm" len="sm"/>
            </a:ln>
          </p:spPr>
        </p:cxnSp>
        <p:sp>
          <p:nvSpPr>
            <p:cNvPr id="85" name="Google Shape;1286;p75">
              <a:extLst>
                <a:ext uri="{FF2B5EF4-FFF2-40B4-BE49-F238E27FC236}">
                  <a16:creationId xmlns:a16="http://schemas.microsoft.com/office/drawing/2014/main" id="{33E406C0-2213-4CE1-9428-0B99C98E6C8E}"/>
                </a:ext>
              </a:extLst>
            </p:cNvPr>
            <p:cNvSpPr/>
            <p:nvPr/>
          </p:nvSpPr>
          <p:spPr>
            <a:xfrm>
              <a:off x="9057341" y="4964771"/>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1287;p75">
              <a:extLst>
                <a:ext uri="{FF2B5EF4-FFF2-40B4-BE49-F238E27FC236}">
                  <a16:creationId xmlns:a16="http://schemas.microsoft.com/office/drawing/2014/main" id="{E4234424-2FEA-498B-B3B5-05F8938C05E9}"/>
                </a:ext>
              </a:extLst>
            </p:cNvPr>
            <p:cNvSpPr/>
            <p:nvPr/>
          </p:nvSpPr>
          <p:spPr>
            <a:xfrm rot="21244136" flipH="1">
              <a:off x="10184737" y="457616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1288;p75">
              <a:extLst>
                <a:ext uri="{FF2B5EF4-FFF2-40B4-BE49-F238E27FC236}">
                  <a16:creationId xmlns:a16="http://schemas.microsoft.com/office/drawing/2014/main" id="{1D87ACA8-A673-4A5F-B94A-362E75FF786B}"/>
                </a:ext>
              </a:extLst>
            </p:cNvPr>
            <p:cNvSpPr/>
            <p:nvPr/>
          </p:nvSpPr>
          <p:spPr>
            <a:xfrm rot="21244136" flipH="1">
              <a:off x="10695509" y="471738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 name="Google Shape;1289;p75">
              <a:extLst>
                <a:ext uri="{FF2B5EF4-FFF2-40B4-BE49-F238E27FC236}">
                  <a16:creationId xmlns:a16="http://schemas.microsoft.com/office/drawing/2014/main" id="{2F31CADA-68D0-47F4-9039-149D671AA854}"/>
                </a:ext>
              </a:extLst>
            </p:cNvPr>
            <p:cNvSpPr/>
            <p:nvPr/>
          </p:nvSpPr>
          <p:spPr>
            <a:xfrm rot="21244136" flipH="1">
              <a:off x="10112001" y="478923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1290;p75">
              <a:extLst>
                <a:ext uri="{FF2B5EF4-FFF2-40B4-BE49-F238E27FC236}">
                  <a16:creationId xmlns:a16="http://schemas.microsoft.com/office/drawing/2014/main" id="{BB8E36EB-0487-4BFF-8B59-6BA619CA8D69}"/>
                </a:ext>
              </a:extLst>
            </p:cNvPr>
            <p:cNvSpPr/>
            <p:nvPr/>
          </p:nvSpPr>
          <p:spPr>
            <a:xfrm rot="21244136" flipH="1">
              <a:off x="9892941" y="466913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 name="Google Shape;1291;p75">
              <a:extLst>
                <a:ext uri="{FF2B5EF4-FFF2-40B4-BE49-F238E27FC236}">
                  <a16:creationId xmlns:a16="http://schemas.microsoft.com/office/drawing/2014/main" id="{C2BFFFEB-32D5-472B-8F92-8C23C71D26B5}"/>
                </a:ext>
              </a:extLst>
            </p:cNvPr>
            <p:cNvSpPr/>
            <p:nvPr/>
          </p:nvSpPr>
          <p:spPr>
            <a:xfrm rot="21244136" flipH="1">
              <a:off x="9626754" y="477634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 name="Google Shape;1292;p75">
              <a:extLst>
                <a:ext uri="{FF2B5EF4-FFF2-40B4-BE49-F238E27FC236}">
                  <a16:creationId xmlns:a16="http://schemas.microsoft.com/office/drawing/2014/main" id="{D5C71BA4-4BC9-433C-BF0B-B0D8A26FD0B1}"/>
                </a:ext>
              </a:extLst>
            </p:cNvPr>
            <p:cNvSpPr/>
            <p:nvPr/>
          </p:nvSpPr>
          <p:spPr>
            <a:xfrm rot="21244136" flipH="1">
              <a:off x="9337505" y="4893887"/>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 name="Google Shape;1293;p75">
              <a:extLst>
                <a:ext uri="{FF2B5EF4-FFF2-40B4-BE49-F238E27FC236}">
                  <a16:creationId xmlns:a16="http://schemas.microsoft.com/office/drawing/2014/main" id="{E21C489E-612D-4FCB-93C9-CF2F10DD0B60}"/>
                </a:ext>
              </a:extLst>
            </p:cNvPr>
            <p:cNvSpPr/>
            <p:nvPr/>
          </p:nvSpPr>
          <p:spPr>
            <a:xfrm rot="21244136" flipH="1">
              <a:off x="10755682" y="4899386"/>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 name="Google Shape;1294;p75">
              <a:extLst>
                <a:ext uri="{FF2B5EF4-FFF2-40B4-BE49-F238E27FC236}">
                  <a16:creationId xmlns:a16="http://schemas.microsoft.com/office/drawing/2014/main" id="{509101B1-5EA2-4F16-A463-BA7E9705A953}"/>
                </a:ext>
              </a:extLst>
            </p:cNvPr>
            <p:cNvSpPr/>
            <p:nvPr/>
          </p:nvSpPr>
          <p:spPr>
            <a:xfrm rot="21244136" flipH="1">
              <a:off x="10523475" y="474316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1295;p75">
              <a:extLst>
                <a:ext uri="{FF2B5EF4-FFF2-40B4-BE49-F238E27FC236}">
                  <a16:creationId xmlns:a16="http://schemas.microsoft.com/office/drawing/2014/main" id="{74A8BB7F-1379-4E63-B422-AB7B00129623}"/>
                </a:ext>
              </a:extLst>
            </p:cNvPr>
            <p:cNvSpPr/>
            <p:nvPr/>
          </p:nvSpPr>
          <p:spPr>
            <a:xfrm rot="21244136" flipH="1">
              <a:off x="10482997" y="4929787"/>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5" name="Google Shape;1296;p75">
              <a:extLst>
                <a:ext uri="{FF2B5EF4-FFF2-40B4-BE49-F238E27FC236}">
                  <a16:creationId xmlns:a16="http://schemas.microsoft.com/office/drawing/2014/main" id="{F31789CE-F343-498A-93FA-16C80318A34A}"/>
                </a:ext>
              </a:extLst>
            </p:cNvPr>
            <p:cNvGrpSpPr/>
            <p:nvPr/>
          </p:nvGrpSpPr>
          <p:grpSpPr>
            <a:xfrm>
              <a:off x="11019970" y="4892464"/>
              <a:ext cx="307284" cy="226897"/>
              <a:chOff x="8677498" y="2294860"/>
              <a:chExt cx="1756971" cy="1111998"/>
            </a:xfrm>
          </p:grpSpPr>
          <p:sp>
            <p:nvSpPr>
              <p:cNvPr id="112" name="Google Shape;1297;p75">
                <a:extLst>
                  <a:ext uri="{FF2B5EF4-FFF2-40B4-BE49-F238E27FC236}">
                    <a16:creationId xmlns:a16="http://schemas.microsoft.com/office/drawing/2014/main" id="{CDD73AF4-5EE3-4C98-B48B-FEFD97630219}"/>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298;p75">
                <a:extLst>
                  <a:ext uri="{FF2B5EF4-FFF2-40B4-BE49-F238E27FC236}">
                    <a16:creationId xmlns:a16="http://schemas.microsoft.com/office/drawing/2014/main" id="{2E08DFA2-58C6-47BC-9D9E-723345D9D022}"/>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6" name="Google Shape;1299;p75">
              <a:extLst>
                <a:ext uri="{FF2B5EF4-FFF2-40B4-BE49-F238E27FC236}">
                  <a16:creationId xmlns:a16="http://schemas.microsoft.com/office/drawing/2014/main" id="{1A2F7B5C-FDA4-4576-BC8D-6E747D330477}"/>
                </a:ext>
              </a:extLst>
            </p:cNvPr>
            <p:cNvGrpSpPr/>
            <p:nvPr/>
          </p:nvGrpSpPr>
          <p:grpSpPr>
            <a:xfrm rot="356036" flipH="1">
              <a:off x="10195386" y="4609767"/>
              <a:ext cx="307284" cy="227612"/>
              <a:chOff x="9317728" y="1966623"/>
              <a:chExt cx="1756969" cy="1115503"/>
            </a:xfrm>
          </p:grpSpPr>
          <p:sp>
            <p:nvSpPr>
              <p:cNvPr id="110" name="Google Shape;1300;p75">
                <a:extLst>
                  <a:ext uri="{FF2B5EF4-FFF2-40B4-BE49-F238E27FC236}">
                    <a16:creationId xmlns:a16="http://schemas.microsoft.com/office/drawing/2014/main" id="{EBEB7E6C-3312-470E-A137-11CC7C3DE3BD}"/>
                  </a:ext>
                </a:extLst>
              </p:cNvPr>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301;p75">
                <a:extLst>
                  <a:ext uri="{FF2B5EF4-FFF2-40B4-BE49-F238E27FC236}">
                    <a16:creationId xmlns:a16="http://schemas.microsoft.com/office/drawing/2014/main" id="{110790F1-6F03-44A4-8279-55DE127C82D9}"/>
                  </a:ext>
                </a:extLst>
              </p:cNvPr>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7" name="Google Shape;1302;p75">
              <a:extLst>
                <a:ext uri="{FF2B5EF4-FFF2-40B4-BE49-F238E27FC236}">
                  <a16:creationId xmlns:a16="http://schemas.microsoft.com/office/drawing/2014/main" id="{EF1E54AB-0DF2-4872-BFD4-9E533B0E1782}"/>
                </a:ext>
              </a:extLst>
            </p:cNvPr>
            <p:cNvGrpSpPr/>
            <p:nvPr/>
          </p:nvGrpSpPr>
          <p:grpSpPr>
            <a:xfrm flipH="1">
              <a:off x="9692522" y="4873157"/>
              <a:ext cx="307284" cy="226897"/>
              <a:chOff x="8677498" y="2294860"/>
              <a:chExt cx="1756971" cy="1111998"/>
            </a:xfrm>
          </p:grpSpPr>
          <p:sp>
            <p:nvSpPr>
              <p:cNvPr id="108" name="Google Shape;1303;p75">
                <a:extLst>
                  <a:ext uri="{FF2B5EF4-FFF2-40B4-BE49-F238E27FC236}">
                    <a16:creationId xmlns:a16="http://schemas.microsoft.com/office/drawing/2014/main" id="{701109FF-D3A4-4F82-97AF-4900AC4FF366}"/>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304;p75">
                <a:extLst>
                  <a:ext uri="{FF2B5EF4-FFF2-40B4-BE49-F238E27FC236}">
                    <a16:creationId xmlns:a16="http://schemas.microsoft.com/office/drawing/2014/main" id="{572DEAF9-0EE6-406C-8710-40D3C9B06F99}"/>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98" name="Google Shape;1305;p75">
              <a:extLst>
                <a:ext uri="{FF2B5EF4-FFF2-40B4-BE49-F238E27FC236}">
                  <a16:creationId xmlns:a16="http://schemas.microsoft.com/office/drawing/2014/main" id="{D00CDBFB-CBEC-41A8-8B4C-388501E298B3}"/>
                </a:ext>
              </a:extLst>
            </p:cNvPr>
            <p:cNvSpPr/>
            <p:nvPr/>
          </p:nvSpPr>
          <p:spPr>
            <a:xfrm rot="21244136" flipH="1">
              <a:off x="9737142" y="4967831"/>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Google Shape;1306;p75">
              <a:extLst>
                <a:ext uri="{FF2B5EF4-FFF2-40B4-BE49-F238E27FC236}">
                  <a16:creationId xmlns:a16="http://schemas.microsoft.com/office/drawing/2014/main" id="{05561B1A-5640-4D60-8B5F-68307510A4C9}"/>
                </a:ext>
              </a:extLst>
            </p:cNvPr>
            <p:cNvSpPr/>
            <p:nvPr/>
          </p:nvSpPr>
          <p:spPr>
            <a:xfrm rot="21244136" flipH="1">
              <a:off x="10094327" y="4978692"/>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307;p75">
              <a:extLst>
                <a:ext uri="{FF2B5EF4-FFF2-40B4-BE49-F238E27FC236}">
                  <a16:creationId xmlns:a16="http://schemas.microsoft.com/office/drawing/2014/main" id="{01971E4F-A395-48DA-A494-C81F2524AC15}"/>
                </a:ext>
              </a:extLst>
            </p:cNvPr>
            <p:cNvSpPr/>
            <p:nvPr/>
          </p:nvSpPr>
          <p:spPr>
            <a:xfrm rot="11234698" flipH="1">
              <a:off x="10634523" y="4968689"/>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308;p75">
              <a:extLst>
                <a:ext uri="{FF2B5EF4-FFF2-40B4-BE49-F238E27FC236}">
                  <a16:creationId xmlns:a16="http://schemas.microsoft.com/office/drawing/2014/main" id="{40C1E6DB-AA90-4A79-9802-00354522644C}"/>
                </a:ext>
              </a:extLst>
            </p:cNvPr>
            <p:cNvSpPr/>
            <p:nvPr/>
          </p:nvSpPr>
          <p:spPr>
            <a:xfrm rot="16560841">
              <a:off x="10738944" y="4892938"/>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309;p75">
              <a:extLst>
                <a:ext uri="{FF2B5EF4-FFF2-40B4-BE49-F238E27FC236}">
                  <a16:creationId xmlns:a16="http://schemas.microsoft.com/office/drawing/2014/main" id="{A2C730A6-A669-43AA-9CA3-8CF8C0C03E79}"/>
                </a:ext>
              </a:extLst>
            </p:cNvPr>
            <p:cNvSpPr/>
            <p:nvPr/>
          </p:nvSpPr>
          <p:spPr>
            <a:xfrm rot="11234698" flipH="1">
              <a:off x="10176542" y="499962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310;p75">
              <a:extLst>
                <a:ext uri="{FF2B5EF4-FFF2-40B4-BE49-F238E27FC236}">
                  <a16:creationId xmlns:a16="http://schemas.microsoft.com/office/drawing/2014/main" id="{9D9B0FE7-5296-45CA-A811-1885F49A54A8}"/>
                </a:ext>
              </a:extLst>
            </p:cNvPr>
            <p:cNvSpPr/>
            <p:nvPr/>
          </p:nvSpPr>
          <p:spPr>
            <a:xfrm rot="16560841">
              <a:off x="10280963" y="492387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5" name="Google Shape;1368;p75">
              <a:extLst>
                <a:ext uri="{FF2B5EF4-FFF2-40B4-BE49-F238E27FC236}">
                  <a16:creationId xmlns:a16="http://schemas.microsoft.com/office/drawing/2014/main" id="{F07A3A57-76C7-4F2E-99AA-C1678284E031}"/>
                </a:ext>
              </a:extLst>
            </p:cNvPr>
            <p:cNvCxnSpPr>
              <a:cxnSpLocks/>
            </p:cNvCxnSpPr>
            <p:nvPr/>
          </p:nvCxnSpPr>
          <p:spPr>
            <a:xfrm>
              <a:off x="9046283" y="4511723"/>
              <a:ext cx="0" cy="988282"/>
            </a:xfrm>
            <a:prstGeom prst="straightConnector1">
              <a:avLst/>
            </a:prstGeom>
            <a:noFill/>
            <a:ln w="38100" cap="flat" cmpd="sng">
              <a:solidFill>
                <a:srgbClr val="767171"/>
              </a:solidFill>
              <a:prstDash val="solid"/>
              <a:miter lim="800000"/>
              <a:headEnd type="none" w="sm" len="sm"/>
              <a:tailEnd type="none" w="sm" len="sm"/>
            </a:ln>
          </p:spPr>
        </p:cxnSp>
        <p:cxnSp>
          <p:nvCxnSpPr>
            <p:cNvPr id="107" name="Google Shape;1370;p75">
              <a:extLst>
                <a:ext uri="{FF2B5EF4-FFF2-40B4-BE49-F238E27FC236}">
                  <a16:creationId xmlns:a16="http://schemas.microsoft.com/office/drawing/2014/main" id="{F74D13DC-7B30-42B0-B0DD-97F5106FD261}"/>
                </a:ext>
              </a:extLst>
            </p:cNvPr>
            <p:cNvCxnSpPr>
              <a:cxnSpLocks/>
            </p:cNvCxnSpPr>
            <p:nvPr/>
          </p:nvCxnSpPr>
          <p:spPr>
            <a:xfrm flipH="1">
              <a:off x="11699129" y="4047898"/>
              <a:ext cx="9580" cy="918191"/>
            </a:xfrm>
            <a:prstGeom prst="straightConnector1">
              <a:avLst/>
            </a:prstGeom>
            <a:noFill/>
            <a:ln w="38100" cap="flat" cmpd="sng">
              <a:solidFill>
                <a:srgbClr val="767171"/>
              </a:solidFill>
              <a:prstDash val="solid"/>
              <a:miter lim="800000"/>
              <a:headEnd type="none" w="sm" len="sm"/>
              <a:tailEnd type="none" w="sm" len="sm"/>
            </a:ln>
          </p:spPr>
        </p:cxnSp>
        <p:sp>
          <p:nvSpPr>
            <p:cNvPr id="104" name="Google Shape;1367;p75">
              <a:extLst>
                <a:ext uri="{FF2B5EF4-FFF2-40B4-BE49-F238E27FC236}">
                  <a16:creationId xmlns:a16="http://schemas.microsoft.com/office/drawing/2014/main" id="{0E88A398-47C9-4ACA-B161-9FFBD9C85009}"/>
                </a:ext>
              </a:extLst>
            </p:cNvPr>
            <p:cNvSpPr/>
            <p:nvPr/>
          </p:nvSpPr>
          <p:spPr>
            <a:xfrm>
              <a:off x="9033288" y="4047898"/>
              <a:ext cx="2628369" cy="453759"/>
            </a:xfrm>
            <a:prstGeom prst="parallelogram">
              <a:avLst>
                <a:gd name="adj" fmla="val 104606"/>
              </a:avLst>
            </a:prstGeom>
            <a:blipFill rotWithShape="1">
              <a:blip r:embed="rId6">
                <a:alphaModFix amt="38000"/>
              </a:blip>
              <a:tile tx="0" ty="0" sx="100000" sy="100000" flip="none" algn="tl"/>
            </a:blipFill>
            <a:ln w="41275" cap="flat" cmpd="sng">
              <a:solidFill>
                <a:srgbClr val="7671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15" name="Google Shape;1036;p73">
            <a:extLst>
              <a:ext uri="{FF2B5EF4-FFF2-40B4-BE49-F238E27FC236}">
                <a16:creationId xmlns:a16="http://schemas.microsoft.com/office/drawing/2014/main" id="{9DC80869-A97A-4D6B-AE1C-5EBCD4CFE6E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5016" b="96082" l="2085" r="98213">
                        <a14:foregroundMark x1="7074" y1="41850" x2="4542" y2="50157"/>
                        <a14:foregroundMark x1="37007" y1="6897" x2="32837" y2="8150"/>
                        <a14:foregroundMark x1="34401" y1="6897" x2="33582" y2="5172"/>
                        <a14:foregroundMark x1="11095" y1="65987" x2="7744" y2="61599"/>
                        <a14:foregroundMark x1="2159" y1="57210" x2="4095" y2="54545"/>
                        <a14:foregroundMark x1="76471" y1="53605" x2="48622" y2="73511"/>
                        <a14:foregroundMark x1="48622" y1="73511" x2="23455" y2="75078"/>
                        <a14:foregroundMark x1="23455" y1="75078" x2="75800" y2="48119"/>
                        <a14:foregroundMark x1="75800" y1="48119" x2="51005" y2="62069"/>
                        <a14:foregroundMark x1="51005" y1="62069" x2="77364" y2="54545"/>
                        <a14:foregroundMark x1="77364" y1="54545" x2="98213" y2="21317"/>
                        <a14:foregroundMark x1="98213" y1="21317" x2="93596" y2="31191"/>
                        <a14:foregroundMark x1="38198" y1="91223" x2="37975" y2="96082"/>
                        <a14:foregroundMark x1="47580" y1="55799" x2="49367" y2="55486"/>
                        <a14:foregroundMark x1="49367" y1="55486" x2="51750" y2="55486"/>
                      </a14:backgroundRemoval>
                    </a14:imgEffect>
                  </a14:imgLayer>
                </a14:imgProps>
              </a:ext>
            </a:extLst>
          </a:blip>
          <a:srcRect/>
          <a:stretch/>
        </p:blipFill>
        <p:spPr>
          <a:xfrm>
            <a:off x="7764154" y="4945422"/>
            <a:ext cx="2204033" cy="975444"/>
          </a:xfrm>
          <a:prstGeom prst="rect">
            <a:avLst/>
          </a:prstGeom>
          <a:noFill/>
          <a:ln>
            <a:noFill/>
          </a:ln>
        </p:spPr>
      </p:pic>
      <p:cxnSp>
        <p:nvCxnSpPr>
          <p:cNvPr id="116" name="Google Shape;1369;p75">
            <a:extLst>
              <a:ext uri="{FF2B5EF4-FFF2-40B4-BE49-F238E27FC236}">
                <a16:creationId xmlns:a16="http://schemas.microsoft.com/office/drawing/2014/main" id="{7470B130-D13C-4AE2-8D93-303F011236D1}"/>
              </a:ext>
            </a:extLst>
          </p:cNvPr>
          <p:cNvCxnSpPr>
            <a:cxnSpLocks/>
          </p:cNvCxnSpPr>
          <p:nvPr/>
        </p:nvCxnSpPr>
        <p:spPr>
          <a:xfrm>
            <a:off x="8685133" y="4969055"/>
            <a:ext cx="5287" cy="972024"/>
          </a:xfrm>
          <a:prstGeom prst="straightConnector1">
            <a:avLst/>
          </a:prstGeom>
          <a:noFill/>
          <a:ln w="38100" cap="flat" cmpd="sng">
            <a:solidFill>
              <a:srgbClr val="767171"/>
            </a:solidFill>
            <a:prstDash val="solid"/>
            <a:miter lim="800000"/>
            <a:headEnd type="none" w="sm" len="sm"/>
            <a:tailEnd type="none" w="sm" len="sm"/>
          </a:ln>
        </p:spPr>
      </p:cxnSp>
      <p:sp>
        <p:nvSpPr>
          <p:cNvPr id="117" name="Google Shape;1278;p75">
            <a:extLst>
              <a:ext uri="{FF2B5EF4-FFF2-40B4-BE49-F238E27FC236}">
                <a16:creationId xmlns:a16="http://schemas.microsoft.com/office/drawing/2014/main" id="{F9D2B4A9-3D85-43C8-927C-5D672892B30B}"/>
              </a:ext>
            </a:extLst>
          </p:cNvPr>
          <p:cNvSpPr/>
          <p:nvPr/>
        </p:nvSpPr>
        <p:spPr>
          <a:xfrm>
            <a:off x="5742580" y="1634803"/>
            <a:ext cx="4943617" cy="4590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solidFill>
                  <a:srgbClr val="019E72"/>
                </a:solidFill>
                <a:latin typeface="Arial"/>
                <a:ea typeface="Arial"/>
                <a:cs typeface="Arial"/>
                <a:sym typeface="Arial"/>
              </a:rPr>
              <a:t>Likely perceived as low threat</a:t>
            </a:r>
            <a:endParaRPr sz="2600" dirty="0">
              <a:solidFill>
                <a:srgbClr val="019E72"/>
              </a:solidFill>
            </a:endParaRPr>
          </a:p>
        </p:txBody>
      </p:sp>
      <p:grpSp>
        <p:nvGrpSpPr>
          <p:cNvPr id="119" name="Google Shape;1339;p75">
            <a:extLst>
              <a:ext uri="{FF2B5EF4-FFF2-40B4-BE49-F238E27FC236}">
                <a16:creationId xmlns:a16="http://schemas.microsoft.com/office/drawing/2014/main" id="{8B1F5481-2479-40AA-9D99-B93D0D5205D5}"/>
              </a:ext>
            </a:extLst>
          </p:cNvPr>
          <p:cNvGrpSpPr/>
          <p:nvPr/>
        </p:nvGrpSpPr>
        <p:grpSpPr>
          <a:xfrm>
            <a:off x="6525423" y="2232984"/>
            <a:ext cx="2723724" cy="1459518"/>
            <a:chOff x="5253299" y="4795589"/>
            <a:chExt cx="2723724" cy="1459518"/>
          </a:xfrm>
        </p:grpSpPr>
        <p:cxnSp>
          <p:nvCxnSpPr>
            <p:cNvPr id="120" name="Google Shape;1340;p75">
              <a:extLst>
                <a:ext uri="{FF2B5EF4-FFF2-40B4-BE49-F238E27FC236}">
                  <a16:creationId xmlns:a16="http://schemas.microsoft.com/office/drawing/2014/main" id="{D7D50711-BB3C-49E9-82EC-7E6BE0491B15}"/>
                </a:ext>
              </a:extLst>
            </p:cNvPr>
            <p:cNvCxnSpPr/>
            <p:nvPr/>
          </p:nvCxnSpPr>
          <p:spPr>
            <a:xfrm flipH="1">
              <a:off x="5749513" y="4804188"/>
              <a:ext cx="8392" cy="1007023"/>
            </a:xfrm>
            <a:prstGeom prst="straightConnector1">
              <a:avLst/>
            </a:prstGeom>
            <a:noFill/>
            <a:ln w="38100" cap="flat" cmpd="sng">
              <a:solidFill>
                <a:srgbClr val="767171"/>
              </a:solidFill>
              <a:prstDash val="solid"/>
              <a:miter lim="800000"/>
              <a:headEnd type="none" w="sm" len="sm"/>
              <a:tailEnd type="none" w="sm" len="sm"/>
            </a:ln>
          </p:spPr>
        </p:cxnSp>
        <p:sp>
          <p:nvSpPr>
            <p:cNvPr id="121" name="Google Shape;1341;p75">
              <a:extLst>
                <a:ext uri="{FF2B5EF4-FFF2-40B4-BE49-F238E27FC236}">
                  <a16:creationId xmlns:a16="http://schemas.microsoft.com/office/drawing/2014/main" id="{81B97FCF-C198-4718-B426-6FF5E8F41C3D}"/>
                </a:ext>
              </a:extLst>
            </p:cNvPr>
            <p:cNvSpPr/>
            <p:nvPr/>
          </p:nvSpPr>
          <p:spPr>
            <a:xfrm>
              <a:off x="5345761" y="5736606"/>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342;p75">
              <a:extLst>
                <a:ext uri="{FF2B5EF4-FFF2-40B4-BE49-F238E27FC236}">
                  <a16:creationId xmlns:a16="http://schemas.microsoft.com/office/drawing/2014/main" id="{D3C59D3F-EB17-45FE-B9B0-5BB0A50B10DF}"/>
                </a:ext>
              </a:extLst>
            </p:cNvPr>
            <p:cNvSpPr/>
            <p:nvPr/>
          </p:nvSpPr>
          <p:spPr>
            <a:xfrm rot="-355864" flipH="1">
              <a:off x="6473157" y="534800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343;p75">
              <a:extLst>
                <a:ext uri="{FF2B5EF4-FFF2-40B4-BE49-F238E27FC236}">
                  <a16:creationId xmlns:a16="http://schemas.microsoft.com/office/drawing/2014/main" id="{6B1F060E-49B3-4DA9-B3BA-E133FDE50799}"/>
                </a:ext>
              </a:extLst>
            </p:cNvPr>
            <p:cNvSpPr/>
            <p:nvPr/>
          </p:nvSpPr>
          <p:spPr>
            <a:xfrm rot="-355864" flipH="1">
              <a:off x="6983929" y="548921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344;p75">
              <a:extLst>
                <a:ext uri="{FF2B5EF4-FFF2-40B4-BE49-F238E27FC236}">
                  <a16:creationId xmlns:a16="http://schemas.microsoft.com/office/drawing/2014/main" id="{B007BC10-2623-4633-A183-E252FC0D0C3A}"/>
                </a:ext>
              </a:extLst>
            </p:cNvPr>
            <p:cNvSpPr/>
            <p:nvPr/>
          </p:nvSpPr>
          <p:spPr>
            <a:xfrm rot="-355864" flipH="1">
              <a:off x="6400421" y="556107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345;p75">
              <a:extLst>
                <a:ext uri="{FF2B5EF4-FFF2-40B4-BE49-F238E27FC236}">
                  <a16:creationId xmlns:a16="http://schemas.microsoft.com/office/drawing/2014/main" id="{ABE9766B-27F8-4BF0-8263-BA93DBA7B9CA}"/>
                </a:ext>
              </a:extLst>
            </p:cNvPr>
            <p:cNvSpPr/>
            <p:nvPr/>
          </p:nvSpPr>
          <p:spPr>
            <a:xfrm rot="-355864" flipH="1">
              <a:off x="6181361" y="544096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346;p75">
              <a:extLst>
                <a:ext uri="{FF2B5EF4-FFF2-40B4-BE49-F238E27FC236}">
                  <a16:creationId xmlns:a16="http://schemas.microsoft.com/office/drawing/2014/main" id="{E01A33A2-E99B-4AAD-A181-25CF2B070A27}"/>
                </a:ext>
              </a:extLst>
            </p:cNvPr>
            <p:cNvSpPr/>
            <p:nvPr/>
          </p:nvSpPr>
          <p:spPr>
            <a:xfrm rot="-355864" flipH="1">
              <a:off x="5915174" y="5548183"/>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347;p75">
              <a:extLst>
                <a:ext uri="{FF2B5EF4-FFF2-40B4-BE49-F238E27FC236}">
                  <a16:creationId xmlns:a16="http://schemas.microsoft.com/office/drawing/2014/main" id="{67BA3D11-F663-42B2-9BE0-C9624C1B0033}"/>
                </a:ext>
              </a:extLst>
            </p:cNvPr>
            <p:cNvSpPr/>
            <p:nvPr/>
          </p:nvSpPr>
          <p:spPr>
            <a:xfrm rot="-355864" flipH="1">
              <a:off x="5625925" y="5665722"/>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348;p75">
              <a:extLst>
                <a:ext uri="{FF2B5EF4-FFF2-40B4-BE49-F238E27FC236}">
                  <a16:creationId xmlns:a16="http://schemas.microsoft.com/office/drawing/2014/main" id="{7BA1364D-27FF-49C4-8462-C3EBCF42CFC8}"/>
                </a:ext>
              </a:extLst>
            </p:cNvPr>
            <p:cNvSpPr/>
            <p:nvPr/>
          </p:nvSpPr>
          <p:spPr>
            <a:xfrm rot="-355864" flipH="1">
              <a:off x="7044102" y="5671221"/>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349;p75">
              <a:extLst>
                <a:ext uri="{FF2B5EF4-FFF2-40B4-BE49-F238E27FC236}">
                  <a16:creationId xmlns:a16="http://schemas.microsoft.com/office/drawing/2014/main" id="{C6EE5707-0CAC-40CD-A4C0-41378ABCC930}"/>
                </a:ext>
              </a:extLst>
            </p:cNvPr>
            <p:cNvSpPr/>
            <p:nvPr/>
          </p:nvSpPr>
          <p:spPr>
            <a:xfrm rot="-355864" flipH="1">
              <a:off x="6811895" y="551499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50;p75">
              <a:extLst>
                <a:ext uri="{FF2B5EF4-FFF2-40B4-BE49-F238E27FC236}">
                  <a16:creationId xmlns:a16="http://schemas.microsoft.com/office/drawing/2014/main" id="{A395AA2E-7205-4265-9AE5-B8DA881B6AA3}"/>
                </a:ext>
              </a:extLst>
            </p:cNvPr>
            <p:cNvSpPr/>
            <p:nvPr/>
          </p:nvSpPr>
          <p:spPr>
            <a:xfrm rot="-355864" flipH="1">
              <a:off x="6771417" y="5701622"/>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1" name="Google Shape;1351;p75">
              <a:extLst>
                <a:ext uri="{FF2B5EF4-FFF2-40B4-BE49-F238E27FC236}">
                  <a16:creationId xmlns:a16="http://schemas.microsoft.com/office/drawing/2014/main" id="{227D927A-F926-4EE0-BFE1-6418F4B657FD}"/>
                </a:ext>
              </a:extLst>
            </p:cNvPr>
            <p:cNvGrpSpPr/>
            <p:nvPr/>
          </p:nvGrpSpPr>
          <p:grpSpPr>
            <a:xfrm>
              <a:off x="7308391" y="5664299"/>
              <a:ext cx="307284" cy="226897"/>
              <a:chOff x="8677498" y="2294860"/>
              <a:chExt cx="1756971" cy="1111998"/>
            </a:xfrm>
          </p:grpSpPr>
          <p:sp>
            <p:nvSpPr>
              <p:cNvPr id="145" name="Google Shape;1352;p75">
                <a:extLst>
                  <a:ext uri="{FF2B5EF4-FFF2-40B4-BE49-F238E27FC236}">
                    <a16:creationId xmlns:a16="http://schemas.microsoft.com/office/drawing/2014/main" id="{7521EAC5-7A25-4792-9E2D-0A0AECF5BC03}"/>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353;p75">
                <a:extLst>
                  <a:ext uri="{FF2B5EF4-FFF2-40B4-BE49-F238E27FC236}">
                    <a16:creationId xmlns:a16="http://schemas.microsoft.com/office/drawing/2014/main" id="{2434A363-440D-4709-B346-10263F01D554}"/>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 name="Google Shape;1354;p75">
              <a:extLst>
                <a:ext uri="{FF2B5EF4-FFF2-40B4-BE49-F238E27FC236}">
                  <a16:creationId xmlns:a16="http://schemas.microsoft.com/office/drawing/2014/main" id="{85D015D8-D4B8-4CAA-A6ED-350FE16E20DB}"/>
                </a:ext>
              </a:extLst>
            </p:cNvPr>
            <p:cNvGrpSpPr/>
            <p:nvPr/>
          </p:nvGrpSpPr>
          <p:grpSpPr>
            <a:xfrm rot="356036" flipH="1">
              <a:off x="6483807" y="5381603"/>
              <a:ext cx="307284" cy="227612"/>
              <a:chOff x="9317728" y="1966623"/>
              <a:chExt cx="1756969" cy="1115503"/>
            </a:xfrm>
          </p:grpSpPr>
          <p:sp>
            <p:nvSpPr>
              <p:cNvPr id="143" name="Google Shape;1355;p75">
                <a:extLst>
                  <a:ext uri="{FF2B5EF4-FFF2-40B4-BE49-F238E27FC236}">
                    <a16:creationId xmlns:a16="http://schemas.microsoft.com/office/drawing/2014/main" id="{5DC5CE2E-0E83-4B32-9990-F50FB28174EF}"/>
                  </a:ext>
                </a:extLst>
              </p:cNvPr>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356;p75">
                <a:extLst>
                  <a:ext uri="{FF2B5EF4-FFF2-40B4-BE49-F238E27FC236}">
                    <a16:creationId xmlns:a16="http://schemas.microsoft.com/office/drawing/2014/main" id="{F79C05F5-076D-413D-A5DE-FA9AEB7C5050}"/>
                  </a:ext>
                </a:extLst>
              </p:cNvPr>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3" name="Google Shape;1357;p75">
              <a:extLst>
                <a:ext uri="{FF2B5EF4-FFF2-40B4-BE49-F238E27FC236}">
                  <a16:creationId xmlns:a16="http://schemas.microsoft.com/office/drawing/2014/main" id="{F647C267-52B1-4751-B58D-8DE425080AD6}"/>
                </a:ext>
              </a:extLst>
            </p:cNvPr>
            <p:cNvGrpSpPr/>
            <p:nvPr/>
          </p:nvGrpSpPr>
          <p:grpSpPr>
            <a:xfrm flipH="1">
              <a:off x="5980943" y="5644992"/>
              <a:ext cx="307284" cy="226897"/>
              <a:chOff x="8677498" y="2294860"/>
              <a:chExt cx="1756971" cy="1111998"/>
            </a:xfrm>
          </p:grpSpPr>
          <p:sp>
            <p:nvSpPr>
              <p:cNvPr id="141" name="Google Shape;1358;p75">
                <a:extLst>
                  <a:ext uri="{FF2B5EF4-FFF2-40B4-BE49-F238E27FC236}">
                    <a16:creationId xmlns:a16="http://schemas.microsoft.com/office/drawing/2014/main" id="{3198B169-AFF0-4F5B-9B8A-243D5BA97C0B}"/>
                  </a:ext>
                </a:extLst>
              </p:cNvPr>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359;p75">
                <a:extLst>
                  <a:ext uri="{FF2B5EF4-FFF2-40B4-BE49-F238E27FC236}">
                    <a16:creationId xmlns:a16="http://schemas.microsoft.com/office/drawing/2014/main" id="{B78F470B-A074-478E-95D3-ED59E0FDE917}"/>
                  </a:ext>
                </a:extLst>
              </p:cNvPr>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4" name="Google Shape;1360;p75">
              <a:extLst>
                <a:ext uri="{FF2B5EF4-FFF2-40B4-BE49-F238E27FC236}">
                  <a16:creationId xmlns:a16="http://schemas.microsoft.com/office/drawing/2014/main" id="{A6EC9F6F-88E3-4226-B6EF-BDD840E012E1}"/>
                </a:ext>
              </a:extLst>
            </p:cNvPr>
            <p:cNvSpPr/>
            <p:nvPr/>
          </p:nvSpPr>
          <p:spPr>
            <a:xfrm rot="-355864" flipH="1">
              <a:off x="6025562" y="5739666"/>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61;p75">
              <a:extLst>
                <a:ext uri="{FF2B5EF4-FFF2-40B4-BE49-F238E27FC236}">
                  <a16:creationId xmlns:a16="http://schemas.microsoft.com/office/drawing/2014/main" id="{9D15502A-CBD9-4094-9B63-A4616C27AE93}"/>
                </a:ext>
              </a:extLst>
            </p:cNvPr>
            <p:cNvSpPr/>
            <p:nvPr/>
          </p:nvSpPr>
          <p:spPr>
            <a:xfrm rot="-355864" flipH="1">
              <a:off x="6382747" y="5750527"/>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2;p75">
              <a:extLst>
                <a:ext uri="{FF2B5EF4-FFF2-40B4-BE49-F238E27FC236}">
                  <a16:creationId xmlns:a16="http://schemas.microsoft.com/office/drawing/2014/main" id="{982A62D6-66C7-41F3-BAA1-F014C3374389}"/>
                </a:ext>
              </a:extLst>
            </p:cNvPr>
            <p:cNvSpPr/>
            <p:nvPr/>
          </p:nvSpPr>
          <p:spPr>
            <a:xfrm rot="-10365302" flipH="1">
              <a:off x="6922943" y="5740524"/>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63;p75">
              <a:extLst>
                <a:ext uri="{FF2B5EF4-FFF2-40B4-BE49-F238E27FC236}">
                  <a16:creationId xmlns:a16="http://schemas.microsoft.com/office/drawing/2014/main" id="{47A62CDF-AA60-4E64-8BB7-4DBEAEC3D791}"/>
                </a:ext>
              </a:extLst>
            </p:cNvPr>
            <p:cNvSpPr/>
            <p:nvPr/>
          </p:nvSpPr>
          <p:spPr>
            <a:xfrm rot="-5039159">
              <a:off x="7027364" y="5664773"/>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64;p75">
              <a:extLst>
                <a:ext uri="{FF2B5EF4-FFF2-40B4-BE49-F238E27FC236}">
                  <a16:creationId xmlns:a16="http://schemas.microsoft.com/office/drawing/2014/main" id="{86A941BC-11FC-4C06-A15D-7E69BBC6FC85}"/>
                </a:ext>
              </a:extLst>
            </p:cNvPr>
            <p:cNvSpPr/>
            <p:nvPr/>
          </p:nvSpPr>
          <p:spPr>
            <a:xfrm rot="-10365302" flipH="1">
              <a:off x="6464962" y="5771460"/>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65;p75">
              <a:extLst>
                <a:ext uri="{FF2B5EF4-FFF2-40B4-BE49-F238E27FC236}">
                  <a16:creationId xmlns:a16="http://schemas.microsoft.com/office/drawing/2014/main" id="{102A9DB7-2526-4E50-9FA1-C7A79FAF1270}"/>
                </a:ext>
              </a:extLst>
            </p:cNvPr>
            <p:cNvSpPr/>
            <p:nvPr/>
          </p:nvSpPr>
          <p:spPr>
            <a:xfrm rot="-5039159">
              <a:off x="6569383" y="5695709"/>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366;p75">
              <a:extLst>
                <a:ext uri="{FF2B5EF4-FFF2-40B4-BE49-F238E27FC236}">
                  <a16:creationId xmlns:a16="http://schemas.microsoft.com/office/drawing/2014/main" id="{C29C415D-A6DF-4225-AA30-6522E71D792A}"/>
                </a:ext>
              </a:extLst>
            </p:cNvPr>
            <p:cNvSpPr/>
            <p:nvPr/>
          </p:nvSpPr>
          <p:spPr>
            <a:xfrm>
              <a:off x="5253299" y="4795589"/>
              <a:ext cx="2721856" cy="1457115"/>
            </a:xfrm>
            <a:prstGeom prst="cube">
              <a:avLst>
                <a:gd name="adj" fmla="val 33119"/>
              </a:avLst>
            </a:prstGeom>
            <a:blipFill rotWithShape="1">
              <a:blip r:embed="rId6">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47" name="Google Shape;1036;p73">
            <a:extLst>
              <a:ext uri="{FF2B5EF4-FFF2-40B4-BE49-F238E27FC236}">
                <a16:creationId xmlns:a16="http://schemas.microsoft.com/office/drawing/2014/main" id="{290C176A-6A25-4F40-B6EF-5DF3D9BBB1DD}"/>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5016" b="96082" l="2085" r="98213">
                        <a14:foregroundMark x1="7074" y1="41850" x2="4542" y2="50157"/>
                        <a14:foregroundMark x1="37007" y1="6897" x2="32837" y2="8150"/>
                        <a14:foregroundMark x1="34401" y1="6897" x2="33582" y2="5172"/>
                        <a14:foregroundMark x1="11095" y1="65987" x2="7744" y2="61599"/>
                        <a14:foregroundMark x1="2159" y1="57210" x2="4095" y2="54545"/>
                        <a14:foregroundMark x1="76471" y1="53605" x2="48622" y2="73511"/>
                        <a14:foregroundMark x1="48622" y1="73511" x2="23455" y2="75078"/>
                        <a14:foregroundMark x1="23455" y1="75078" x2="75800" y2="48119"/>
                        <a14:foregroundMark x1="75800" y1="48119" x2="51005" y2="62069"/>
                        <a14:foregroundMark x1="51005" y1="62069" x2="77364" y2="54545"/>
                        <a14:foregroundMark x1="77364" y1="54545" x2="98213" y2="21317"/>
                        <a14:foregroundMark x1="98213" y1="21317" x2="93596" y2="31191"/>
                        <a14:foregroundMark x1="38198" y1="91223" x2="37975" y2="96082"/>
                        <a14:foregroundMark x1="47580" y1="55799" x2="49367" y2="55486"/>
                        <a14:foregroundMark x1="49367" y1="55486" x2="51750" y2="55486"/>
                      </a14:backgroundRemoval>
                    </a14:imgEffect>
                  </a14:imgLayer>
                </a14:imgProps>
              </a:ext>
            </a:extLst>
          </a:blip>
          <a:srcRect/>
          <a:stretch/>
        </p:blipFill>
        <p:spPr>
          <a:xfrm>
            <a:off x="8811492" y="2487813"/>
            <a:ext cx="2204033" cy="975444"/>
          </a:xfrm>
          <a:prstGeom prst="rect">
            <a:avLst/>
          </a:prstGeom>
          <a:noFill/>
          <a:ln>
            <a:noFill/>
          </a:ln>
        </p:spPr>
      </p:pic>
      <p:sp>
        <p:nvSpPr>
          <p:cNvPr id="114" name="Google Shape;1278;p75">
            <a:extLst>
              <a:ext uri="{FF2B5EF4-FFF2-40B4-BE49-F238E27FC236}">
                <a16:creationId xmlns:a16="http://schemas.microsoft.com/office/drawing/2014/main" id="{CC981B09-EBA2-4D8C-B690-1E300AE6A308}"/>
              </a:ext>
            </a:extLst>
          </p:cNvPr>
          <p:cNvSpPr/>
          <p:nvPr/>
        </p:nvSpPr>
        <p:spPr>
          <a:xfrm>
            <a:off x="5566922" y="3956423"/>
            <a:ext cx="5119275" cy="4590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solidFill>
                  <a:srgbClr val="D55E00"/>
                </a:solidFill>
                <a:latin typeface="Arial"/>
                <a:ea typeface="Arial"/>
                <a:cs typeface="Arial"/>
                <a:sym typeface="Arial"/>
              </a:rPr>
              <a:t>Likely perceived as high threat</a:t>
            </a:r>
            <a:endParaRPr sz="2600" dirty="0">
              <a:solidFill>
                <a:srgbClr val="D55E00"/>
              </a:solidFill>
            </a:endParaRPr>
          </a:p>
        </p:txBody>
      </p:sp>
      <p:pic>
        <p:nvPicPr>
          <p:cNvPr id="7" name="Picture 6">
            <a:extLst>
              <a:ext uri="{FF2B5EF4-FFF2-40B4-BE49-F238E27FC236}">
                <a16:creationId xmlns:a16="http://schemas.microsoft.com/office/drawing/2014/main" id="{9FCD5B91-DB92-451F-A407-A3775210A10B}"/>
              </a:ext>
            </a:extLst>
          </p:cNvPr>
          <p:cNvPicPr>
            <a:picLocks noChangeAspect="1"/>
          </p:cNvPicPr>
          <p:nvPr/>
        </p:nvPicPr>
        <p:blipFill rotWithShape="1">
          <a:blip r:embed="rId9"/>
          <a:srcRect r="49479"/>
          <a:stretch/>
        </p:blipFill>
        <p:spPr>
          <a:xfrm>
            <a:off x="5012768" y="1561344"/>
            <a:ext cx="7020385" cy="4717886"/>
          </a:xfrm>
          <a:prstGeom prst="rect">
            <a:avLst/>
          </a:prstGeom>
        </p:spPr>
      </p:pic>
      <p:pic>
        <p:nvPicPr>
          <p:cNvPr id="8" name="Picture 7">
            <a:extLst>
              <a:ext uri="{FF2B5EF4-FFF2-40B4-BE49-F238E27FC236}">
                <a16:creationId xmlns:a16="http://schemas.microsoft.com/office/drawing/2014/main" id="{20C74893-B552-4E43-95A9-68025718E430}"/>
              </a:ext>
            </a:extLst>
          </p:cNvPr>
          <p:cNvPicPr>
            <a:picLocks noChangeAspect="1"/>
          </p:cNvPicPr>
          <p:nvPr/>
        </p:nvPicPr>
        <p:blipFill rotWithShape="1">
          <a:blip r:embed="rId9"/>
          <a:srcRect l="50522"/>
          <a:stretch/>
        </p:blipFill>
        <p:spPr>
          <a:xfrm>
            <a:off x="5136434" y="1543354"/>
            <a:ext cx="6875427" cy="4717886"/>
          </a:xfrm>
          <a:prstGeom prst="rect">
            <a:avLst/>
          </a:prstGeom>
        </p:spPr>
      </p:pic>
    </p:spTree>
    <p:extLst>
      <p:ext uri="{BB962C8B-B14F-4D97-AF65-F5344CB8AC3E}">
        <p14:creationId xmlns:p14="http://schemas.microsoft.com/office/powerpoint/2010/main" val="401854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75"/>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1+#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2" presetClass="entr" presetSubtype="2" fill="hold" nodeType="withEffect">
                                  <p:stCondLst>
                                    <p:cond delay="0"/>
                                  </p:stCondLst>
                                  <p:childTnLst>
                                    <p:set>
                                      <p:cBhvr>
                                        <p:cTn id="48" dur="1" fill="hold">
                                          <p:stCondLst>
                                            <p:cond delay="0"/>
                                          </p:stCondLst>
                                        </p:cTn>
                                        <p:tgtEl>
                                          <p:spTgt spid="147"/>
                                        </p:tgtEl>
                                        <p:attrNameLst>
                                          <p:attrName>style.visibility</p:attrName>
                                        </p:attrNameLst>
                                      </p:cBhvr>
                                      <p:to>
                                        <p:strVal val="visible"/>
                                      </p:to>
                                    </p:set>
                                    <p:anim calcmode="lin" valueType="num">
                                      <p:cBhvr additive="base">
                                        <p:cTn id="49" dur="500" fill="hold"/>
                                        <p:tgtEl>
                                          <p:spTgt spid="147"/>
                                        </p:tgtEl>
                                        <p:attrNameLst>
                                          <p:attrName>ppt_x</p:attrName>
                                        </p:attrNameLst>
                                      </p:cBhvr>
                                      <p:tavLst>
                                        <p:tav tm="0">
                                          <p:val>
                                            <p:strVal val="1+#ppt_w/2"/>
                                          </p:val>
                                        </p:tav>
                                        <p:tav tm="100000">
                                          <p:val>
                                            <p:strVal val="#ppt_x"/>
                                          </p:val>
                                        </p:tav>
                                      </p:tavLst>
                                    </p:anim>
                                    <p:anim calcmode="lin" valueType="num">
                                      <p:cBhvr additive="base">
                                        <p:cTn id="50" dur="500" fill="hold"/>
                                        <p:tgtEl>
                                          <p:spTgt spid="147"/>
                                        </p:tgtEl>
                                        <p:attrNameLst>
                                          <p:attrName>ppt_y</p:attrName>
                                        </p:attrNameLst>
                                      </p:cBhvr>
                                      <p:tavLst>
                                        <p:tav tm="0">
                                          <p:val>
                                            <p:strVal val="#ppt_y"/>
                                          </p:val>
                                        </p:tav>
                                        <p:tav tm="100000">
                                          <p:val>
                                            <p:strVal val="#ppt_y"/>
                                          </p:val>
                                        </p:tav>
                                      </p:tavLst>
                                    </p:anim>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15"/>
                                        </p:tgtEl>
                                        <p:attrNameLst>
                                          <p:attrName>style.visibility</p:attrName>
                                        </p:attrNameLst>
                                      </p:cBhvr>
                                      <p:to>
                                        <p:strVal val="visible"/>
                                      </p:to>
                                    </p:set>
                                    <p:anim calcmode="lin" valueType="num">
                                      <p:cBhvr additive="base">
                                        <p:cTn id="59" dur="500" fill="hold"/>
                                        <p:tgtEl>
                                          <p:spTgt spid="115"/>
                                        </p:tgtEl>
                                        <p:attrNameLst>
                                          <p:attrName>ppt_x</p:attrName>
                                        </p:attrNameLst>
                                      </p:cBhvr>
                                      <p:tavLst>
                                        <p:tav tm="0">
                                          <p:val>
                                            <p:strVal val="1+#ppt_w/2"/>
                                          </p:val>
                                        </p:tav>
                                        <p:tav tm="100000">
                                          <p:val>
                                            <p:strVal val="#ppt_x"/>
                                          </p:val>
                                        </p:tav>
                                      </p:tavLst>
                                    </p:anim>
                                    <p:anim calcmode="lin" valueType="num">
                                      <p:cBhvr additive="base">
                                        <p:cTn id="60" dur="500" fill="hold"/>
                                        <p:tgtEl>
                                          <p:spTgt spid="115"/>
                                        </p:tgtEl>
                                        <p:attrNameLst>
                                          <p:attrName>ppt_y</p:attrName>
                                        </p:attrNameLst>
                                      </p:cBhvr>
                                      <p:tavLst>
                                        <p:tav tm="0">
                                          <p:val>
                                            <p:strVal val="#ppt_y"/>
                                          </p:val>
                                        </p:tav>
                                        <p:tav tm="100000">
                                          <p:val>
                                            <p:strVal val="#ppt_y"/>
                                          </p:val>
                                        </p:tav>
                                      </p:tavLst>
                                    </p:anim>
                                  </p:childTnLst>
                                </p:cTn>
                              </p:par>
                              <p:par>
                                <p:cTn id="61" presetID="1" presetClass="entr" presetSubtype="0"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18" grpId="0"/>
      <p:bldP spid="82" grpId="0" animBg="1"/>
      <p:bldP spid="117" grpId="0"/>
      <p:bldP spid="1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ext uri="{D42A27DB-BD31-4B8C-83A1-F6EECF244321}">
                <p14:modId xmlns:p14="http://schemas.microsoft.com/office/powerpoint/2010/main" val="2945180024"/>
              </p:ext>
            </p:extLst>
          </p:nvPr>
        </p:nvGraphicFramePr>
        <p:xfrm>
          <a:off x="120317"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279450">
                  <a:extLst>
                    <a:ext uri="{9D8B030D-6E8A-4147-A177-3AD203B41FA5}">
                      <a16:colId xmlns:a16="http://schemas.microsoft.com/office/drawing/2014/main" val="2638209532"/>
                    </a:ext>
                  </a:extLst>
                </a:gridCol>
                <a:gridCol w="1746913">
                  <a:extLst>
                    <a:ext uri="{9D8B030D-6E8A-4147-A177-3AD203B41FA5}">
                      <a16:colId xmlns:a16="http://schemas.microsoft.com/office/drawing/2014/main" val="3416265545"/>
                    </a:ext>
                  </a:extLst>
                </a:gridCol>
                <a:gridCol w="3029803">
                  <a:extLst>
                    <a:ext uri="{9D8B030D-6E8A-4147-A177-3AD203B41FA5}">
                      <a16:colId xmlns:a16="http://schemas.microsoft.com/office/drawing/2014/main" val="3633966423"/>
                    </a:ext>
                  </a:extLst>
                </a:gridCol>
                <a:gridCol w="2190706">
                  <a:extLst>
                    <a:ext uri="{9D8B030D-6E8A-4147-A177-3AD203B41FA5}">
                      <a16:colId xmlns:a16="http://schemas.microsoft.com/office/drawing/2014/main" val="3076419264"/>
                    </a:ext>
                  </a:extLst>
                </a:gridCol>
              </a:tblGrid>
              <a:tr h="1587084">
                <a:tc>
                  <a:txBody>
                    <a:bodyPr/>
                    <a:lstStyle/>
                    <a:p>
                      <a:pPr algn="ctr"/>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Initial sex?</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Yes</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6" name="Rectangle 5">
            <a:extLst>
              <a:ext uri="{FF2B5EF4-FFF2-40B4-BE49-F238E27FC236}">
                <a16:creationId xmlns:a16="http://schemas.microsoft.com/office/drawing/2014/main" id="{003ECBBF-FF43-4E67-8BB0-E4B7451126BE}"/>
              </a:ext>
            </a:extLst>
          </p:cNvPr>
          <p:cNvSpPr/>
          <p:nvPr/>
        </p:nvSpPr>
        <p:spPr>
          <a:xfrm>
            <a:off x="60157" y="475600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a:off x="103690" y="342900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376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B35F9-450F-458F-A1E2-3AFB3749D963}"/>
              </a:ext>
            </a:extLst>
          </p:cNvPr>
          <p:cNvSpPr>
            <a:spLocks noGrp="1"/>
          </p:cNvSpPr>
          <p:nvPr>
            <p:ph type="title"/>
          </p:nvPr>
        </p:nvSpPr>
        <p:spPr>
          <a:xfrm>
            <a:off x="838199" y="122238"/>
            <a:ext cx="10515600" cy="1325563"/>
          </a:xfrm>
        </p:spPr>
        <p:txBody>
          <a:bodyPr>
            <a:normAutofit/>
          </a:bodyPr>
          <a:lstStyle/>
          <a:p>
            <a:pPr algn="ctr"/>
            <a:r>
              <a:rPr lang="en-US" sz="5400" b="1" dirty="0">
                <a:latin typeface="Arial" panose="020B0604020202020204" pitchFamily="34" charset="0"/>
                <a:cs typeface="Arial" panose="020B0604020202020204" pitchFamily="34" charset="0"/>
              </a:rPr>
              <a:t>Statistical Analyses</a:t>
            </a:r>
          </a:p>
        </p:txBody>
      </p:sp>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ext uri="{D42A27DB-BD31-4B8C-83A1-F6EECF244321}">
                <p14:modId xmlns:p14="http://schemas.microsoft.com/office/powerpoint/2010/main" val="2151644403"/>
              </p:ext>
            </p:extLst>
          </p:nvPr>
        </p:nvGraphicFramePr>
        <p:xfrm>
          <a:off x="330994" y="1562102"/>
          <a:ext cx="11530011" cy="5063572"/>
        </p:xfrm>
        <a:graphic>
          <a:graphicData uri="http://schemas.openxmlformats.org/drawingml/2006/table">
            <a:tbl>
              <a:tblPr firstRow="1" bandRow="1">
                <a:tableStyleId>{073A0DAA-6AF3-43AB-8588-CEC1D06C72B9}</a:tableStyleId>
              </a:tblPr>
              <a:tblGrid>
                <a:gridCol w="3843337">
                  <a:extLst>
                    <a:ext uri="{9D8B030D-6E8A-4147-A177-3AD203B41FA5}">
                      <a16:colId xmlns:a16="http://schemas.microsoft.com/office/drawing/2014/main" val="4037537567"/>
                    </a:ext>
                  </a:extLst>
                </a:gridCol>
                <a:gridCol w="3843337">
                  <a:extLst>
                    <a:ext uri="{9D8B030D-6E8A-4147-A177-3AD203B41FA5}">
                      <a16:colId xmlns:a16="http://schemas.microsoft.com/office/drawing/2014/main" val="2638209532"/>
                    </a:ext>
                  </a:extLst>
                </a:gridCol>
                <a:gridCol w="3843337">
                  <a:extLst>
                    <a:ext uri="{9D8B030D-6E8A-4147-A177-3AD203B41FA5}">
                      <a16:colId xmlns:a16="http://schemas.microsoft.com/office/drawing/2014/main" val="3416265545"/>
                    </a:ext>
                  </a:extLst>
                </a:gridCol>
              </a:tblGrid>
              <a:tr h="490329">
                <a:tc>
                  <a:txBody>
                    <a:bodyPr/>
                    <a:lstStyle/>
                    <a:p>
                      <a:pPr algn="ctr"/>
                      <a:r>
                        <a:rPr lang="en-US" sz="2000" dirty="0">
                          <a:latin typeface="Arial" panose="020B0604020202020204" pitchFamily="34" charset="0"/>
                          <a:cs typeface="Arial" panose="020B0604020202020204" pitchFamily="34" charset="0"/>
                        </a:rPr>
                        <a:t>Response Variables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000" dirty="0">
                          <a:latin typeface="Arial" panose="020B0604020202020204" pitchFamily="34" charset="0"/>
                          <a:cs typeface="Arial" panose="020B0604020202020204" pitchFamily="34" charset="0"/>
                        </a:rPr>
                        <a:t>Analysis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000" dirty="0">
                          <a:latin typeface="Arial" panose="020B0604020202020204" pitchFamily="34" charset="0"/>
                          <a:cs typeface="Arial" panose="020B0604020202020204" pitchFamily="34" charset="0"/>
                        </a:rPr>
                        <a:t>Explanatory Variables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033878">
                <a:tc>
                  <a:txBody>
                    <a:bodyPr/>
                    <a:lstStyle/>
                    <a:p>
                      <a:pPr algn="l"/>
                      <a:r>
                        <a:rPr lang="en-US" sz="2000" dirty="0">
                          <a:latin typeface="Arial" panose="020B0604020202020204" pitchFamily="34" charset="0"/>
                          <a:cs typeface="Arial" panose="020B0604020202020204" pitchFamily="34" charset="0"/>
                        </a:rPr>
                        <a:t>Reproductive output</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l"/>
                      <a:r>
                        <a:rPr lang="en-US" sz="2000" dirty="0">
                          <a:latin typeface="Arial" panose="020B0604020202020204" pitchFamily="34" charset="0"/>
                          <a:cs typeface="Arial" panose="020B0604020202020204" pitchFamily="34" charset="0"/>
                        </a:rPr>
                        <a:t>ANCOVA</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l">
                        <a:buFont typeface="Arial" panose="020B0604020202020204" pitchFamily="34" charset="0"/>
                        <a:buNone/>
                      </a:pPr>
                      <a:r>
                        <a:rPr lang="en-US" sz="2000" dirty="0">
                          <a:latin typeface="Arial" panose="020B0604020202020204" pitchFamily="34" charset="0"/>
                          <a:cs typeface="Arial" panose="020B0604020202020204" pitchFamily="34" charset="0"/>
                        </a:rPr>
                        <a:t>Fixed: risk treatment</a:t>
                      </a:r>
                    </a:p>
                    <a:p>
                      <a:pPr marL="0" lvl="0" indent="0" algn="l">
                        <a:buFont typeface="Arial" panose="020B0604020202020204" pitchFamily="34" charset="0"/>
                        <a:buNone/>
                      </a:pPr>
                      <a:r>
                        <a:rPr lang="en-US" sz="2000" dirty="0">
                          <a:latin typeface="Arial" panose="020B0604020202020204" pitchFamily="34" charset="0"/>
                          <a:cs typeface="Arial" panose="020B0604020202020204" pitchFamily="34" charset="0"/>
                        </a:rPr>
                        <a:t>Covariate: number of gobies recollected</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540425">
                <a:tc>
                  <a:txBody>
                    <a:bodyPr/>
                    <a:lstStyle/>
                    <a:p>
                      <a:pPr algn="l"/>
                      <a:r>
                        <a:rPr lang="en-US" sz="2000" dirty="0">
                          <a:latin typeface="Arial" panose="020B0604020202020204" pitchFamily="34" charset="0"/>
                          <a:cs typeface="Arial" panose="020B0604020202020204" pitchFamily="34" charset="0"/>
                        </a:rPr>
                        <a:t>Recollections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000" dirty="0">
                          <a:latin typeface="Arial" panose="020B0604020202020204" pitchFamily="34" charset="0"/>
                          <a:cs typeface="Arial" panose="020B0604020202020204" pitchFamily="34" charset="0"/>
                        </a:rPr>
                        <a:t>ANOVA</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2000" dirty="0">
                          <a:latin typeface="Arial" panose="020B0604020202020204" pitchFamily="34" charset="0"/>
                          <a:cs typeface="Arial" panose="020B0604020202020204" pitchFamily="34" charset="0"/>
                        </a:rPr>
                        <a:t>Fixed: risk treatment</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601837">
                <a:tc>
                  <a:txBody>
                    <a:bodyPr/>
                    <a:lstStyle/>
                    <a:p>
                      <a:pPr algn="l"/>
                      <a:r>
                        <a:rPr lang="en-US" sz="2000" dirty="0">
                          <a:latin typeface="Arial" panose="020B0604020202020204" pitchFamily="34" charset="0"/>
                          <a:cs typeface="Arial" panose="020B0604020202020204" pitchFamily="34" charset="0"/>
                        </a:rPr>
                        <a:t>Visual counts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000" dirty="0">
                          <a:latin typeface="Arial" panose="020B0604020202020204" pitchFamily="34" charset="0"/>
                          <a:cs typeface="Arial" panose="020B0604020202020204" pitchFamily="34" charset="0"/>
                        </a:rPr>
                        <a:t>ANOVA</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2000" dirty="0">
                          <a:latin typeface="Arial" panose="020B0604020202020204" pitchFamily="34" charset="0"/>
                          <a:cs typeface="Arial" panose="020B0604020202020204" pitchFamily="34" charset="0"/>
                        </a:rPr>
                        <a:t>Fixed: risk treatment, time</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42613554"/>
                  </a:ext>
                </a:extLst>
              </a:tr>
              <a:tr h="749227">
                <a:tc>
                  <a:txBody>
                    <a:bodyPr/>
                    <a:lstStyle/>
                    <a:p>
                      <a:pPr algn="l"/>
                      <a:r>
                        <a:rPr lang="en-US" sz="2000" dirty="0">
                          <a:latin typeface="Arial" panose="020B0604020202020204" pitchFamily="34" charset="0"/>
                          <a:cs typeface="Arial" panose="020B0604020202020204" pitchFamily="34" charset="0"/>
                        </a:rPr>
                        <a:t>Fitness behaviors </a:t>
                      </a:r>
                    </a:p>
                    <a:p>
                      <a:pPr algn="l"/>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Exps</a:t>
                      </a:r>
                      <a:r>
                        <a:rPr lang="en-US" sz="2000" dirty="0">
                          <a:latin typeface="Arial" panose="020B0604020202020204" pitchFamily="34" charset="0"/>
                          <a:cs typeface="Arial" panose="020B0604020202020204" pitchFamily="34" charset="0"/>
                        </a:rPr>
                        <a:t>. 1 and 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000" dirty="0">
                          <a:latin typeface="Arial" panose="020B0604020202020204" pitchFamily="34" charset="0"/>
                          <a:cs typeface="Arial" panose="020B0604020202020204" pitchFamily="34" charset="0"/>
                        </a:rPr>
                        <a:t>MANOVA</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2000" dirty="0">
                          <a:latin typeface="Arial" panose="020B0604020202020204" pitchFamily="34" charset="0"/>
                          <a:cs typeface="Arial" panose="020B0604020202020204" pitchFamily="34" charset="0"/>
                        </a:rPr>
                        <a:t>Fixed: risk treatment</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8126511"/>
                  </a:ext>
                </a:extLst>
              </a:tr>
              <a:tr h="1637314">
                <a:tc>
                  <a:txBody>
                    <a:bodyPr/>
                    <a:lstStyle/>
                    <a:p>
                      <a:pPr algn="l"/>
                      <a:r>
                        <a:rPr lang="en-US" sz="2000" dirty="0">
                          <a:latin typeface="Arial" panose="020B0604020202020204" pitchFamily="34" charset="0"/>
                          <a:cs typeface="Arial" panose="020B0604020202020204" pitchFamily="34" charset="0"/>
                        </a:rPr>
                        <a:t>Predator activity:</a:t>
                      </a:r>
                    </a:p>
                    <a:p>
                      <a:pPr algn="l"/>
                      <a:r>
                        <a:rPr lang="en-US" sz="2000" dirty="0">
                          <a:latin typeface="Arial" panose="020B0604020202020204" pitchFamily="34" charset="0"/>
                          <a:cs typeface="Arial" panose="020B0604020202020204" pitchFamily="34" charset="0"/>
                        </a:rPr>
                        <a:t>Abundance</a:t>
                      </a:r>
                    </a:p>
                    <a:p>
                      <a:pPr algn="l"/>
                      <a:r>
                        <a:rPr lang="en-US" sz="2000" dirty="0">
                          <a:latin typeface="Arial" panose="020B0604020202020204" pitchFamily="34" charset="0"/>
                          <a:cs typeface="Arial" panose="020B0604020202020204" pitchFamily="34" charset="0"/>
                        </a:rPr>
                        <a:t>Perceived as low risk</a:t>
                      </a:r>
                    </a:p>
                    <a:p>
                      <a:pPr algn="l"/>
                      <a:r>
                        <a:rPr lang="en-US" sz="2000" dirty="0">
                          <a:latin typeface="Arial" panose="020B0604020202020204" pitchFamily="34" charset="0"/>
                          <a:cs typeface="Arial" panose="020B0604020202020204" pitchFamily="34" charset="0"/>
                        </a:rPr>
                        <a:t>Perceived as high risk</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2000" dirty="0">
                          <a:latin typeface="Arial" panose="020B0604020202020204" pitchFamily="34" charset="0"/>
                          <a:cs typeface="Arial" panose="020B0604020202020204" pitchFamily="34" charset="0"/>
                        </a:rPr>
                        <a:t>PERMANOVA x 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2000" dirty="0">
                          <a:latin typeface="Arial" panose="020B0604020202020204" pitchFamily="34" charset="0"/>
                          <a:cs typeface="Arial" panose="020B0604020202020204" pitchFamily="34" charset="0"/>
                        </a:rPr>
                        <a:t>Fixed: risk treatment</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7804184"/>
                  </a:ext>
                </a:extLst>
              </a:tr>
            </a:tbl>
          </a:graphicData>
        </a:graphic>
      </p:graphicFrame>
    </p:spTree>
    <p:extLst>
      <p:ext uri="{BB962C8B-B14F-4D97-AF65-F5344CB8AC3E}">
        <p14:creationId xmlns:p14="http://schemas.microsoft.com/office/powerpoint/2010/main" val="254966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ext uri="{D42A27DB-BD31-4B8C-83A1-F6EECF244321}">
                <p14:modId xmlns:p14="http://schemas.microsoft.com/office/powerpoint/2010/main" val="1896795846"/>
              </p:ext>
            </p:extLst>
          </p:nvPr>
        </p:nvGraphicFramePr>
        <p:xfrm>
          <a:off x="120317"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279450">
                  <a:extLst>
                    <a:ext uri="{9D8B030D-6E8A-4147-A177-3AD203B41FA5}">
                      <a16:colId xmlns:a16="http://schemas.microsoft.com/office/drawing/2014/main" val="2638209532"/>
                    </a:ext>
                  </a:extLst>
                </a:gridCol>
                <a:gridCol w="1746913">
                  <a:extLst>
                    <a:ext uri="{9D8B030D-6E8A-4147-A177-3AD203B41FA5}">
                      <a16:colId xmlns:a16="http://schemas.microsoft.com/office/drawing/2014/main" val="3416265545"/>
                    </a:ext>
                  </a:extLst>
                </a:gridCol>
                <a:gridCol w="3029803">
                  <a:extLst>
                    <a:ext uri="{9D8B030D-6E8A-4147-A177-3AD203B41FA5}">
                      <a16:colId xmlns:a16="http://schemas.microsoft.com/office/drawing/2014/main" val="3633966423"/>
                    </a:ext>
                  </a:extLst>
                </a:gridCol>
                <a:gridCol w="2190706">
                  <a:extLst>
                    <a:ext uri="{9D8B030D-6E8A-4147-A177-3AD203B41FA5}">
                      <a16:colId xmlns:a16="http://schemas.microsoft.com/office/drawing/2014/main" val="3076419264"/>
                    </a:ext>
                  </a:extLst>
                </a:gridCol>
              </a:tblGrid>
              <a:tr h="1587084">
                <a:tc>
                  <a:txBody>
                    <a:bodyPr/>
                    <a:lstStyle/>
                    <a:p>
                      <a:pPr algn="ctr"/>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Initial sex?</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Yes</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6" name="Rectangle 5">
            <a:extLst>
              <a:ext uri="{FF2B5EF4-FFF2-40B4-BE49-F238E27FC236}">
                <a16:creationId xmlns:a16="http://schemas.microsoft.com/office/drawing/2014/main" id="{003ECBBF-FF43-4E67-8BB0-E4B7451126BE}"/>
              </a:ext>
            </a:extLst>
          </p:cNvPr>
          <p:cNvSpPr/>
          <p:nvPr/>
        </p:nvSpPr>
        <p:spPr>
          <a:xfrm>
            <a:off x="120315" y="4965032"/>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a:off x="60157" y="342900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006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nvPr>
        </p:nvGraphicFramePr>
        <p:xfrm>
          <a:off x="117305"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485628">
                  <a:extLst>
                    <a:ext uri="{9D8B030D-6E8A-4147-A177-3AD203B41FA5}">
                      <a16:colId xmlns:a16="http://schemas.microsoft.com/office/drawing/2014/main" val="2638209532"/>
                    </a:ext>
                  </a:extLst>
                </a:gridCol>
                <a:gridCol w="2290952">
                  <a:extLst>
                    <a:ext uri="{9D8B030D-6E8A-4147-A177-3AD203B41FA5}">
                      <a16:colId xmlns:a16="http://schemas.microsoft.com/office/drawing/2014/main" val="3416265545"/>
                    </a:ext>
                  </a:extLst>
                </a:gridCol>
                <a:gridCol w="2281745">
                  <a:extLst>
                    <a:ext uri="{9D8B030D-6E8A-4147-A177-3AD203B41FA5}">
                      <a16:colId xmlns:a16="http://schemas.microsoft.com/office/drawing/2014/main" val="3633966423"/>
                    </a:ext>
                  </a:extLst>
                </a:gridCol>
                <a:gridCol w="2188547">
                  <a:extLst>
                    <a:ext uri="{9D8B030D-6E8A-4147-A177-3AD203B41FA5}">
                      <a16:colId xmlns:a16="http://schemas.microsoft.com/office/drawing/2014/main" val="3076419264"/>
                    </a:ext>
                  </a:extLst>
                </a:gridCol>
              </a:tblGrid>
              <a:tr h="1587084">
                <a:tc>
                  <a:txBody>
                    <a:bodyPr/>
                    <a:lstStyle/>
                    <a:p>
                      <a:pPr algn="l"/>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Initial sex?</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Yes</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6" name="Rectangle 5">
            <a:extLst>
              <a:ext uri="{FF2B5EF4-FFF2-40B4-BE49-F238E27FC236}">
                <a16:creationId xmlns:a16="http://schemas.microsoft.com/office/drawing/2014/main" id="{003ECBBF-FF43-4E67-8BB0-E4B7451126BE}"/>
              </a:ext>
            </a:extLst>
          </p:cNvPr>
          <p:cNvSpPr/>
          <p:nvPr/>
        </p:nvSpPr>
        <p:spPr>
          <a:xfrm>
            <a:off x="57147" y="476034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a:off x="57147" y="3508522"/>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098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3072C4-7381-4DF1-B507-A3446DEE7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61" y="1064383"/>
            <a:ext cx="5508238" cy="4819708"/>
          </a:xfrm>
          <a:prstGeom prst="rect">
            <a:avLst/>
          </a:prstGeom>
        </p:spPr>
      </p:pic>
      <p:sp>
        <p:nvSpPr>
          <p:cNvPr id="8" name="Google Shape;1818;p91">
            <a:extLst>
              <a:ext uri="{FF2B5EF4-FFF2-40B4-BE49-F238E27FC236}">
                <a16:creationId xmlns:a16="http://schemas.microsoft.com/office/drawing/2014/main" id="{D162DD84-E9A8-4D6C-A827-4EF165E18416}"/>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Similar reproduction among risk treatments</a:t>
            </a:r>
            <a:endParaRPr sz="4200" dirty="0"/>
          </a:p>
        </p:txBody>
      </p:sp>
      <p:sp>
        <p:nvSpPr>
          <p:cNvPr id="5" name="Rectangle 4">
            <a:extLst>
              <a:ext uri="{FF2B5EF4-FFF2-40B4-BE49-F238E27FC236}">
                <a16:creationId xmlns:a16="http://schemas.microsoft.com/office/drawing/2014/main" id="{897CDC2E-2057-4826-98DF-9154EC99A77E}"/>
              </a:ext>
            </a:extLst>
          </p:cNvPr>
          <p:cNvSpPr/>
          <p:nvPr/>
        </p:nvSpPr>
        <p:spPr>
          <a:xfrm>
            <a:off x="1634632" y="919317"/>
            <a:ext cx="5508238" cy="4273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794;p89">
            <a:extLst>
              <a:ext uri="{FF2B5EF4-FFF2-40B4-BE49-F238E27FC236}">
                <a16:creationId xmlns:a16="http://schemas.microsoft.com/office/drawing/2014/main" id="{279EA127-3056-4F65-8FD4-A21BBD869164}"/>
              </a:ext>
            </a:extLst>
          </p:cNvPr>
          <p:cNvSpPr txBox="1"/>
          <p:nvPr/>
        </p:nvSpPr>
        <p:spPr>
          <a:xfrm>
            <a:off x="8086341" y="1302385"/>
            <a:ext cx="3712140" cy="153500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ANCOVA </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0.73</a:t>
            </a:r>
          </a:p>
          <a:p>
            <a:pPr lvl="0"/>
            <a:r>
              <a:rPr lang="en-US" dirty="0">
                <a:solidFill>
                  <a:schemeClr val="dk1"/>
                </a:solidFill>
                <a:latin typeface="Arial" panose="020B0604020202020204" pitchFamily="34" charset="0"/>
                <a:ea typeface="Arial"/>
                <a:cs typeface="Arial" panose="020B0604020202020204" pitchFamily="34" charset="0"/>
                <a:sym typeface="Arial"/>
              </a:rPr>
              <a:t>Recollection: </a:t>
            </a:r>
            <a:r>
              <a:rPr lang="en-US" b="1" i="1" dirty="0">
                <a:solidFill>
                  <a:schemeClr val="dk1"/>
                </a:solidFill>
                <a:latin typeface="Arial" panose="020B0604020202020204" pitchFamily="34" charset="0"/>
                <a:ea typeface="Arial"/>
                <a:cs typeface="Arial" panose="020B0604020202020204" pitchFamily="34" charset="0"/>
                <a:sym typeface="Arial"/>
              </a:rPr>
              <a:t>P </a:t>
            </a:r>
            <a:r>
              <a:rPr lang="en-US" b="1" dirty="0">
                <a:solidFill>
                  <a:schemeClr val="dk1"/>
                </a:solidFill>
                <a:latin typeface="Arial" panose="020B0604020202020204" pitchFamily="34" charset="0"/>
                <a:ea typeface="Arial"/>
                <a:cs typeface="Arial" panose="020B0604020202020204" pitchFamily="34" charset="0"/>
                <a:sym typeface="Arial"/>
              </a:rPr>
              <a:t>= 0.015</a:t>
            </a:r>
            <a:endParaRPr lang="en-US" b="1" i="1" dirty="0">
              <a:solidFill>
                <a:schemeClr val="dk1"/>
              </a:solidFill>
              <a:latin typeface="Arial" panose="020B0604020202020204" pitchFamily="34" charset="0"/>
              <a:ea typeface="Arial"/>
              <a:cs typeface="Arial" panose="020B0604020202020204" pitchFamily="34" charset="0"/>
              <a:sym typeface="Arial"/>
            </a:endParaRPr>
          </a:p>
          <a:p>
            <a:pPr lvl="0"/>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dirty="0">
                <a:latin typeface="Arial" panose="020B0604020202020204" pitchFamily="34" charset="0"/>
                <a:cs typeface="Arial" panose="020B0604020202020204" pitchFamily="34" charset="0"/>
              </a:rPr>
              <a:t>× recollection: </a:t>
            </a:r>
            <a:r>
              <a:rPr lang="en-US" i="1" dirty="0">
                <a:latin typeface="Arial" panose="020B0604020202020204" pitchFamily="34" charset="0"/>
                <a:cs typeface="Arial" panose="020B0604020202020204" pitchFamily="34" charset="0"/>
              </a:rPr>
              <a:t>P </a:t>
            </a:r>
            <a:r>
              <a:rPr lang="en-US" dirty="0">
                <a:latin typeface="Arial" panose="020B0604020202020204" pitchFamily="34" charset="0"/>
                <a:cs typeface="Arial" panose="020B0604020202020204" pitchFamily="34" charset="0"/>
              </a:rPr>
              <a:t>= 0.48</a:t>
            </a:r>
            <a:endParaRPr lang="en-US" dirty="0">
              <a:solidFill>
                <a:schemeClr val="dk1"/>
              </a:solidFill>
              <a:latin typeface="Arial" panose="020B0604020202020204" pitchFamily="34" charset="0"/>
              <a:ea typeface="Arial"/>
              <a:cs typeface="Arial" panose="020B0604020202020204" pitchFamily="34" charset="0"/>
              <a:sym typeface="Arial"/>
            </a:endParaRP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18</a:t>
            </a:r>
          </a:p>
        </p:txBody>
      </p:sp>
      <p:pic>
        <p:nvPicPr>
          <p:cNvPr id="10" name="Picture 9">
            <a:extLst>
              <a:ext uri="{FF2B5EF4-FFF2-40B4-BE49-F238E27FC236}">
                <a16:creationId xmlns:a16="http://schemas.microsoft.com/office/drawing/2014/main" id="{345BAE71-0E1C-4F0D-93B0-B7D4463455D6}"/>
              </a:ext>
            </a:extLst>
          </p:cNvPr>
          <p:cNvPicPr>
            <a:picLocks noChangeAspect="1"/>
          </p:cNvPicPr>
          <p:nvPr/>
        </p:nvPicPr>
        <p:blipFill>
          <a:blip r:embed="rId3"/>
          <a:stretch>
            <a:fillRect/>
          </a:stretch>
        </p:blipFill>
        <p:spPr>
          <a:xfrm>
            <a:off x="593883" y="1325700"/>
            <a:ext cx="446866" cy="4083126"/>
          </a:xfrm>
          <a:prstGeom prst="rect">
            <a:avLst/>
          </a:prstGeom>
        </p:spPr>
      </p:pic>
    </p:spTree>
    <p:extLst>
      <p:ext uri="{BB962C8B-B14F-4D97-AF65-F5344CB8AC3E}">
        <p14:creationId xmlns:p14="http://schemas.microsoft.com/office/powerpoint/2010/main" val="338325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41" name="Google Shape;1841;p93"/>
          <p:cNvSpPr txBox="1">
            <a:spLocks noGrp="1"/>
          </p:cNvSpPr>
          <p:nvPr>
            <p:ph type="title"/>
          </p:nvPr>
        </p:nvSpPr>
        <p:spPr>
          <a:xfrm>
            <a:off x="0" y="-31689"/>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000" b="1" dirty="0">
                <a:solidFill>
                  <a:schemeClr val="dk1"/>
                </a:solidFill>
                <a:latin typeface="Arial"/>
                <a:cs typeface="Arial"/>
                <a:sym typeface="Arial"/>
              </a:rPr>
              <a:t>No measurable effect of risk on recollections</a:t>
            </a:r>
            <a:endParaRPr sz="4000"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051978" y="1294011"/>
            <a:ext cx="2430980" cy="68343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ANOVA </a:t>
            </a:r>
          </a:p>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T</a:t>
            </a:r>
            <a:r>
              <a:rPr lang="en-US" sz="2000" dirty="0">
                <a:solidFill>
                  <a:schemeClr val="dk1"/>
                </a:solidFill>
                <a:latin typeface="Arial" panose="020B0604020202020204" pitchFamily="34" charset="0"/>
                <a:ea typeface="Arial"/>
                <a:cs typeface="Arial" panose="020B0604020202020204" pitchFamily="34" charset="0"/>
                <a:sym typeface="Arial"/>
              </a:rPr>
              <a:t>reatment: </a:t>
            </a:r>
            <a:r>
              <a:rPr lang="en-US" sz="2000" i="1" dirty="0">
                <a:solidFill>
                  <a:schemeClr val="dk1"/>
                </a:solidFill>
                <a:latin typeface="Arial" panose="020B0604020202020204" pitchFamily="34" charset="0"/>
                <a:ea typeface="Arial"/>
                <a:cs typeface="Arial" panose="020B0604020202020204" pitchFamily="34" charset="0"/>
                <a:sym typeface="Arial"/>
              </a:rPr>
              <a:t>P</a:t>
            </a:r>
            <a:r>
              <a:rPr lang="en-US" sz="2000" dirty="0">
                <a:solidFill>
                  <a:schemeClr val="dk1"/>
                </a:solidFill>
                <a:latin typeface="Arial" panose="020B0604020202020204" pitchFamily="34" charset="0"/>
                <a:ea typeface="Arial"/>
                <a:cs typeface="Arial" panose="020B0604020202020204" pitchFamily="34" charset="0"/>
                <a:sym typeface="Arial"/>
              </a:rPr>
              <a:t> = 0.97</a:t>
            </a:r>
          </a:p>
        </p:txBody>
      </p:sp>
      <p:sp>
        <p:nvSpPr>
          <p:cNvPr id="2" name="Rectangle 1">
            <a:extLst>
              <a:ext uri="{FF2B5EF4-FFF2-40B4-BE49-F238E27FC236}">
                <a16:creationId xmlns:a16="http://schemas.microsoft.com/office/drawing/2014/main" id="{C347CA25-7147-48C3-B373-1964E2710FD7}"/>
              </a:ext>
            </a:extLst>
          </p:cNvPr>
          <p:cNvSpPr/>
          <p:nvPr/>
        </p:nvSpPr>
        <p:spPr>
          <a:xfrm>
            <a:off x="6976569" y="2472150"/>
            <a:ext cx="3777868" cy="1200329"/>
          </a:xfrm>
          <a:prstGeom prst="rect">
            <a:avLst/>
          </a:prstGeom>
        </p:spPr>
        <p:txBody>
          <a:bodyPr wrap="square">
            <a:spAutoFit/>
          </a:bodyPr>
          <a:lstStyle/>
          <a:p>
            <a:r>
              <a:rPr lang="en-US" sz="2400" b="1" dirty="0">
                <a:solidFill>
                  <a:schemeClr val="dk1"/>
                </a:solidFill>
                <a:latin typeface="Arial"/>
                <a:cs typeface="Arial"/>
                <a:sym typeface="Arial"/>
              </a:rPr>
              <a:t>Suggests no lethal predation on high-risk reefs</a:t>
            </a:r>
            <a:endParaRPr lang="en-US" sz="2400" dirty="0"/>
          </a:p>
        </p:txBody>
      </p:sp>
      <p:pic>
        <p:nvPicPr>
          <p:cNvPr id="7" name="Picture 6">
            <a:extLst>
              <a:ext uri="{FF2B5EF4-FFF2-40B4-BE49-F238E27FC236}">
                <a16:creationId xmlns:a16="http://schemas.microsoft.com/office/drawing/2014/main" id="{699CDB75-33AE-4D95-A35C-F481D8BB9669}"/>
              </a:ext>
            </a:extLst>
          </p:cNvPr>
          <p:cNvPicPr>
            <a:picLocks noChangeAspect="1"/>
          </p:cNvPicPr>
          <p:nvPr/>
        </p:nvPicPr>
        <p:blipFill rotWithShape="1">
          <a:blip r:embed="rId3">
            <a:extLst>
              <a:ext uri="{28A0092B-C50C-407E-A947-70E740481C1C}">
                <a14:useLocalDpi xmlns:a14="http://schemas.microsoft.com/office/drawing/2010/main" val="0"/>
              </a:ext>
            </a:extLst>
          </a:blip>
          <a:srcRect l="-3114" r="1" b="-1117"/>
          <a:stretch/>
        </p:blipFill>
        <p:spPr>
          <a:xfrm>
            <a:off x="330099" y="1114383"/>
            <a:ext cx="4757886" cy="5332294"/>
          </a:xfrm>
          <a:prstGeom prst="rect">
            <a:avLst/>
          </a:prstGeom>
        </p:spPr>
      </p:pic>
      <p:sp>
        <p:nvSpPr>
          <p:cNvPr id="8" name="Rectangle 7">
            <a:extLst>
              <a:ext uri="{FF2B5EF4-FFF2-40B4-BE49-F238E27FC236}">
                <a16:creationId xmlns:a16="http://schemas.microsoft.com/office/drawing/2014/main" id="{36461D1B-F144-4252-ADB0-42FBA0F5A655}"/>
              </a:ext>
            </a:extLst>
          </p:cNvPr>
          <p:cNvSpPr/>
          <p:nvPr/>
        </p:nvSpPr>
        <p:spPr>
          <a:xfrm>
            <a:off x="1197903" y="1114383"/>
            <a:ext cx="5025476" cy="4604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985908F-A437-41CD-AA69-51786E9F088F}"/>
              </a:ext>
            </a:extLst>
          </p:cNvPr>
          <p:cNvGrpSpPr/>
          <p:nvPr/>
        </p:nvGrpSpPr>
        <p:grpSpPr>
          <a:xfrm>
            <a:off x="330099" y="1251964"/>
            <a:ext cx="400050" cy="4328867"/>
            <a:chOff x="1050878" y="1294011"/>
            <a:chExt cx="400050" cy="4328867"/>
          </a:xfrm>
        </p:grpSpPr>
        <p:sp>
          <p:nvSpPr>
            <p:cNvPr id="10" name="Rectangle 9">
              <a:extLst>
                <a:ext uri="{FF2B5EF4-FFF2-40B4-BE49-F238E27FC236}">
                  <a16:creationId xmlns:a16="http://schemas.microsoft.com/office/drawing/2014/main" id="{EB8694E5-97AE-4178-846C-DB0C694CA83A}"/>
                </a:ext>
              </a:extLst>
            </p:cNvPr>
            <p:cNvSpPr/>
            <p:nvPr/>
          </p:nvSpPr>
          <p:spPr>
            <a:xfrm>
              <a:off x="1050878" y="1294011"/>
              <a:ext cx="400050" cy="4328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D8A67F-F3F2-47BB-A7AC-8CED53B0C762}"/>
                </a:ext>
              </a:extLst>
            </p:cNvPr>
            <p:cNvPicPr>
              <a:picLocks noChangeAspect="1"/>
            </p:cNvPicPr>
            <p:nvPr/>
          </p:nvPicPr>
          <p:blipFill>
            <a:blip r:embed="rId4"/>
            <a:stretch>
              <a:fillRect/>
            </a:stretch>
          </p:blipFill>
          <p:spPr>
            <a:xfrm>
              <a:off x="1050878" y="1977447"/>
              <a:ext cx="400050" cy="2990850"/>
            </a:xfrm>
            <a:prstGeom prst="rect">
              <a:avLst/>
            </a:prstGeom>
          </p:spPr>
        </p:pic>
      </p:grpSp>
    </p:spTree>
    <p:extLst>
      <p:ext uri="{BB962C8B-B14F-4D97-AF65-F5344CB8AC3E}">
        <p14:creationId xmlns:p14="http://schemas.microsoft.com/office/powerpoint/2010/main" val="343691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p:bldP spid="13" grpId="0" animBg="1"/>
      <p:bldP spid="2"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9" name="Google Shape;1792;p89">
            <a:extLst>
              <a:ext uri="{FF2B5EF4-FFF2-40B4-BE49-F238E27FC236}">
                <a16:creationId xmlns:a16="http://schemas.microsoft.com/office/drawing/2014/main" id="{FA0D0B9C-F0FD-496D-82DE-4C23E37CBEEC}"/>
              </a:ext>
            </a:extLst>
          </p:cNvPr>
          <p:cNvSpPr txBox="1"/>
          <p:nvPr/>
        </p:nvSpPr>
        <p:spPr>
          <a:xfrm>
            <a:off x="8624016" y="3152070"/>
            <a:ext cx="3361346" cy="1201027"/>
          </a:xfrm>
          <a:prstGeom prst="rect">
            <a:avLst/>
          </a:prstGeom>
          <a:noFill/>
          <a:ln>
            <a:noFill/>
          </a:ln>
        </p:spPr>
        <p:txBody>
          <a:bodyPr spcFirstLastPara="1" wrap="square" lIns="91425" tIns="45700" rIns="91425" bIns="45700" anchor="t" anchorCtr="0">
            <a:noAutofit/>
          </a:bodyPr>
          <a:lstStyle/>
          <a:p>
            <a:pPr lvl="0"/>
            <a:r>
              <a:rPr lang="en-US" sz="2400" b="1" dirty="0">
                <a:solidFill>
                  <a:schemeClr val="dk1"/>
                </a:solidFill>
                <a:latin typeface="Arial"/>
                <a:ea typeface="Arial"/>
                <a:cs typeface="Arial"/>
                <a:sym typeface="Arial"/>
              </a:rPr>
              <a:t>Seen 19% less frequently on high-risk reefs</a:t>
            </a:r>
          </a:p>
          <a:p>
            <a:pPr marL="0" marR="0" lvl="0" indent="0" algn="l" rtl="0">
              <a:spcBef>
                <a:spcPts val="0"/>
              </a:spcBef>
              <a:spcAft>
                <a:spcPts val="0"/>
              </a:spcAft>
              <a:buNone/>
            </a:pPr>
            <a:endParaRPr lang="en-US" sz="2400" b="1" dirty="0">
              <a:solidFill>
                <a:schemeClr val="dk1"/>
              </a:solidFill>
              <a:latin typeface="Arial"/>
              <a:ea typeface="Arial"/>
              <a:cs typeface="Arial"/>
              <a:sym typeface="Arial"/>
            </a:endParaRPr>
          </a:p>
        </p:txBody>
      </p:sp>
      <p:sp>
        <p:nvSpPr>
          <p:cNvPr id="10" name="Google Shape;1794;p89">
            <a:extLst>
              <a:ext uri="{FF2B5EF4-FFF2-40B4-BE49-F238E27FC236}">
                <a16:creationId xmlns:a16="http://schemas.microsoft.com/office/drawing/2014/main" id="{6C346F19-BABE-4202-8E08-F41C0850D89B}"/>
              </a:ext>
            </a:extLst>
          </p:cNvPr>
          <p:cNvSpPr txBox="1"/>
          <p:nvPr/>
        </p:nvSpPr>
        <p:spPr>
          <a:xfrm>
            <a:off x="8624016" y="1275779"/>
            <a:ext cx="2729333" cy="120102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Poisson GLM</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Treatment: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0.039</a:t>
            </a:r>
          </a:p>
          <a:p>
            <a:pPr>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0.0001</a:t>
            </a:r>
          </a:p>
          <a:p>
            <a:pPr>
              <a:buClr>
                <a:schemeClr val="dk1"/>
              </a:buClr>
              <a:buSzPts val="1600"/>
            </a:pPr>
            <a:r>
              <a:rPr lang="en-US" dirty="0">
                <a:solidFill>
                  <a:schemeClr val="dk1"/>
                </a:solidFill>
                <a:latin typeface="Arial" panose="020B0604020202020204" pitchFamily="34" charset="0"/>
                <a:ea typeface="Arial"/>
                <a:cs typeface="Arial" panose="020B0604020202020204" pitchFamily="34" charset="0"/>
                <a:sym typeface="Arial"/>
              </a:rPr>
              <a:t>Treatment*time: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0.55</a:t>
            </a: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14" name="Google Shape;1818;p91">
            <a:extLst>
              <a:ext uri="{FF2B5EF4-FFF2-40B4-BE49-F238E27FC236}">
                <a16:creationId xmlns:a16="http://schemas.microsoft.com/office/drawing/2014/main" id="{72C66900-7E9E-460D-BD2D-11CC4D0742DC}"/>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dirty="0">
                <a:solidFill>
                  <a:schemeClr val="dk1"/>
                </a:solidFill>
                <a:latin typeface="Arial"/>
                <a:cs typeface="Arial"/>
                <a:sym typeface="Arial"/>
              </a:rPr>
              <a:t>Fewer gobies observed on high-risk reefs</a:t>
            </a:r>
            <a:endParaRPr sz="4200" dirty="0"/>
          </a:p>
        </p:txBody>
      </p:sp>
      <p:sp>
        <p:nvSpPr>
          <p:cNvPr id="6" name="Rectangle 5">
            <a:extLst>
              <a:ext uri="{FF2B5EF4-FFF2-40B4-BE49-F238E27FC236}">
                <a16:creationId xmlns:a16="http://schemas.microsoft.com/office/drawing/2014/main" id="{E7A8FC41-1496-425F-8DE1-923F2AF5FB02}"/>
              </a:ext>
            </a:extLst>
          </p:cNvPr>
          <p:cNvSpPr/>
          <p:nvPr/>
        </p:nvSpPr>
        <p:spPr>
          <a:xfrm rot="1356753">
            <a:off x="2117422" y="3110435"/>
            <a:ext cx="3806341" cy="888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06F75A-F4E6-41F9-A8F3-F4F87C661E85}"/>
              </a:ext>
            </a:extLst>
          </p:cNvPr>
          <p:cNvPicPr>
            <a:picLocks noChangeAspect="1"/>
          </p:cNvPicPr>
          <p:nvPr/>
        </p:nvPicPr>
        <p:blipFill rotWithShape="1">
          <a:blip r:embed="rId3">
            <a:extLst>
              <a:ext uri="{28A0092B-C50C-407E-A947-70E740481C1C}">
                <a14:useLocalDpi xmlns:a14="http://schemas.microsoft.com/office/drawing/2010/main" val="0"/>
              </a:ext>
            </a:extLst>
          </a:blip>
          <a:srcRect l="-1713" t="-1786" r="16169" b="-1363"/>
          <a:stretch/>
        </p:blipFill>
        <p:spPr>
          <a:xfrm>
            <a:off x="85662" y="1589340"/>
            <a:ext cx="7708762" cy="4647686"/>
          </a:xfrm>
          <a:prstGeom prst="rect">
            <a:avLst/>
          </a:prstGeom>
        </p:spPr>
      </p:pic>
      <p:pic>
        <p:nvPicPr>
          <p:cNvPr id="20" name="Picture 19">
            <a:extLst>
              <a:ext uri="{FF2B5EF4-FFF2-40B4-BE49-F238E27FC236}">
                <a16:creationId xmlns:a16="http://schemas.microsoft.com/office/drawing/2014/main" id="{17FFD66A-A5C6-4C93-96B5-9674794AD4BC}"/>
              </a:ext>
            </a:extLst>
          </p:cNvPr>
          <p:cNvPicPr>
            <a:picLocks noChangeAspect="1"/>
          </p:cNvPicPr>
          <p:nvPr/>
        </p:nvPicPr>
        <p:blipFill>
          <a:blip r:embed="rId4"/>
          <a:stretch>
            <a:fillRect/>
          </a:stretch>
        </p:blipFill>
        <p:spPr>
          <a:xfrm>
            <a:off x="5948288" y="1366587"/>
            <a:ext cx="1846136" cy="1119159"/>
          </a:xfrm>
          <a:prstGeom prst="rect">
            <a:avLst/>
          </a:prstGeom>
        </p:spPr>
      </p:pic>
      <p:sp>
        <p:nvSpPr>
          <p:cNvPr id="12" name="Rectangle 11">
            <a:extLst>
              <a:ext uri="{FF2B5EF4-FFF2-40B4-BE49-F238E27FC236}">
                <a16:creationId xmlns:a16="http://schemas.microsoft.com/office/drawing/2014/main" id="{6FE5F7D9-BBA9-465E-9577-695457828256}"/>
              </a:ext>
            </a:extLst>
          </p:cNvPr>
          <p:cNvSpPr/>
          <p:nvPr/>
        </p:nvSpPr>
        <p:spPr>
          <a:xfrm>
            <a:off x="1197902" y="2476805"/>
            <a:ext cx="6472139" cy="2700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1E73633-DB07-4802-8F24-A695B3EC6A0F}"/>
              </a:ext>
            </a:extLst>
          </p:cNvPr>
          <p:cNvPicPr>
            <a:picLocks noChangeAspect="1"/>
          </p:cNvPicPr>
          <p:nvPr/>
        </p:nvPicPr>
        <p:blipFill>
          <a:blip r:embed="rId5"/>
          <a:stretch>
            <a:fillRect/>
          </a:stretch>
        </p:blipFill>
        <p:spPr>
          <a:xfrm>
            <a:off x="158543" y="982440"/>
            <a:ext cx="514350" cy="5267325"/>
          </a:xfrm>
          <a:prstGeom prst="rect">
            <a:avLst/>
          </a:prstGeom>
        </p:spPr>
      </p:pic>
    </p:spTree>
    <p:extLst>
      <p:ext uri="{BB962C8B-B14F-4D97-AF65-F5344CB8AC3E}">
        <p14:creationId xmlns:p14="http://schemas.microsoft.com/office/powerpoint/2010/main" val="84527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91B79-D31F-46A0-909D-2D14E05BE486}"/>
              </a:ext>
            </a:extLst>
          </p:cNvPr>
          <p:cNvPicPr>
            <a:picLocks noChangeAspect="1"/>
          </p:cNvPicPr>
          <p:nvPr/>
        </p:nvPicPr>
        <p:blipFill>
          <a:blip r:embed="rId2"/>
          <a:stretch>
            <a:fillRect/>
          </a:stretch>
        </p:blipFill>
        <p:spPr>
          <a:xfrm>
            <a:off x="545662" y="2537292"/>
            <a:ext cx="7587715" cy="2495425"/>
          </a:xfrm>
          <a:prstGeom prst="rect">
            <a:avLst/>
          </a:prstGeom>
        </p:spPr>
      </p:pic>
      <p:sp>
        <p:nvSpPr>
          <p:cNvPr id="2" name="Title 1">
            <a:extLst>
              <a:ext uri="{FF2B5EF4-FFF2-40B4-BE49-F238E27FC236}">
                <a16:creationId xmlns:a16="http://schemas.microsoft.com/office/drawing/2014/main" id="{9E0571CF-C12B-4C9A-90EC-1FC0651E42AF}"/>
              </a:ext>
            </a:extLst>
          </p:cNvPr>
          <p:cNvSpPr>
            <a:spLocks noGrp="1"/>
          </p:cNvSpPr>
          <p:nvPr>
            <p:ph type="title"/>
          </p:nvPr>
        </p:nvSpPr>
        <p:spPr>
          <a:xfrm>
            <a:off x="64259" y="193534"/>
            <a:ext cx="12063481" cy="1325563"/>
          </a:xfrm>
        </p:spPr>
        <p:txBody>
          <a:bodyPr>
            <a:normAutofit/>
          </a:bodyPr>
          <a:lstStyle/>
          <a:p>
            <a:pPr algn="ctr"/>
            <a:r>
              <a:rPr lang="en-US" sz="4000" b="1" dirty="0">
                <a:latin typeface="Arial" panose="020B0604020202020204" pitchFamily="34" charset="0"/>
                <a:cs typeface="Arial" panose="020B0604020202020204" pitchFamily="34" charset="0"/>
              </a:rPr>
              <a:t>Comparable effects of risk on goby behavior</a:t>
            </a:r>
          </a:p>
        </p:txBody>
      </p:sp>
      <p:grpSp>
        <p:nvGrpSpPr>
          <p:cNvPr id="14" name="Group 13">
            <a:extLst>
              <a:ext uri="{FF2B5EF4-FFF2-40B4-BE49-F238E27FC236}">
                <a16:creationId xmlns:a16="http://schemas.microsoft.com/office/drawing/2014/main" id="{43A4CB09-E0DF-412C-9A75-91076DAD4296}"/>
              </a:ext>
            </a:extLst>
          </p:cNvPr>
          <p:cNvGrpSpPr/>
          <p:nvPr/>
        </p:nvGrpSpPr>
        <p:grpSpPr>
          <a:xfrm>
            <a:off x="128519" y="2664552"/>
            <a:ext cx="7847133" cy="2699218"/>
            <a:chOff x="838202" y="2465472"/>
            <a:chExt cx="7847133" cy="2699218"/>
          </a:xfrm>
        </p:grpSpPr>
        <p:pic>
          <p:nvPicPr>
            <p:cNvPr id="12" name="Picture 11">
              <a:extLst>
                <a:ext uri="{FF2B5EF4-FFF2-40B4-BE49-F238E27FC236}">
                  <a16:creationId xmlns:a16="http://schemas.microsoft.com/office/drawing/2014/main" id="{0493E13A-DF6C-4CDF-9C3D-83E78BC1598D}"/>
                </a:ext>
              </a:extLst>
            </p:cNvPr>
            <p:cNvPicPr>
              <a:picLocks noChangeAspect="1"/>
            </p:cNvPicPr>
            <p:nvPr/>
          </p:nvPicPr>
          <p:blipFill rotWithShape="1">
            <a:blip r:embed="rId3"/>
            <a:srcRect r="57598"/>
            <a:stretch/>
          </p:blipFill>
          <p:spPr>
            <a:xfrm>
              <a:off x="7713358" y="2465472"/>
              <a:ext cx="971977" cy="1018120"/>
            </a:xfrm>
            <a:prstGeom prst="rect">
              <a:avLst/>
            </a:prstGeom>
            <a:solidFill>
              <a:schemeClr val="bg1"/>
            </a:solidFill>
          </p:spPr>
        </p:pic>
        <p:sp>
          <p:nvSpPr>
            <p:cNvPr id="13" name="Rectangle 12">
              <a:extLst>
                <a:ext uri="{FF2B5EF4-FFF2-40B4-BE49-F238E27FC236}">
                  <a16:creationId xmlns:a16="http://schemas.microsoft.com/office/drawing/2014/main" id="{3D9F2389-B3D3-4A38-BC2D-7A0A9D61BAF1}"/>
                </a:ext>
              </a:extLst>
            </p:cNvPr>
            <p:cNvSpPr/>
            <p:nvPr/>
          </p:nvSpPr>
          <p:spPr>
            <a:xfrm>
              <a:off x="1356951" y="4292843"/>
              <a:ext cx="2045467" cy="338554"/>
            </a:xfrm>
            <a:prstGeom prst="rect">
              <a:avLst/>
            </a:prstGeom>
            <a:solidFill>
              <a:schemeClr val="bg1"/>
            </a:solidFill>
          </p:spPr>
          <p:txBody>
            <a:bodyPr wrap="square">
              <a:spAutoFit/>
            </a:bodyPr>
            <a:lstStyle/>
            <a:p>
              <a:r>
                <a:rPr lang="en-US" sz="1600" dirty="0">
                  <a:solidFill>
                    <a:schemeClr val="dk1"/>
                  </a:solidFill>
                  <a:latin typeface="Arial" panose="020B0604020202020204" pitchFamily="34" charset="0"/>
                  <a:cs typeface="Arial" panose="020B0604020202020204" pitchFamily="34" charset="0"/>
                  <a:sym typeface="Arial"/>
                </a:rPr>
                <a:t>2D Stress = 0.12</a:t>
              </a:r>
              <a:endParaRPr lang="en-US" sz="1600" dirty="0"/>
            </a:p>
          </p:txBody>
        </p:sp>
        <p:sp>
          <p:nvSpPr>
            <p:cNvPr id="15" name="Rectangle 14">
              <a:extLst>
                <a:ext uri="{FF2B5EF4-FFF2-40B4-BE49-F238E27FC236}">
                  <a16:creationId xmlns:a16="http://schemas.microsoft.com/office/drawing/2014/main" id="{742CF54D-08FF-4B17-834C-72C51572AE92}"/>
                </a:ext>
              </a:extLst>
            </p:cNvPr>
            <p:cNvSpPr/>
            <p:nvPr/>
          </p:nvSpPr>
          <p:spPr>
            <a:xfrm>
              <a:off x="1378218" y="2489128"/>
              <a:ext cx="1460516" cy="338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5694E1-EF17-4C53-ABA3-CE7A67E6F80F}"/>
                </a:ext>
              </a:extLst>
            </p:cNvPr>
            <p:cNvSpPr/>
            <p:nvPr/>
          </p:nvSpPr>
          <p:spPr>
            <a:xfrm>
              <a:off x="4159873" y="4795358"/>
              <a:ext cx="2045467" cy="369332"/>
            </a:xfrm>
            <a:prstGeom prst="rect">
              <a:avLst/>
            </a:prstGeom>
            <a:solidFill>
              <a:schemeClr val="bg1"/>
            </a:solidFill>
          </p:spPr>
          <p:txBody>
            <a:bodyPr wrap="square">
              <a:spAutoFit/>
            </a:bodyPr>
            <a:lstStyle/>
            <a:p>
              <a:pPr algn="ctr"/>
              <a:r>
                <a:rPr lang="en-US" dirty="0" err="1">
                  <a:solidFill>
                    <a:schemeClr val="dk1"/>
                  </a:solidFill>
                  <a:latin typeface="Arial" panose="020B0604020202020204" pitchFamily="34" charset="0"/>
                  <a:cs typeface="Arial" panose="020B0604020202020204" pitchFamily="34" charset="0"/>
                  <a:sym typeface="Arial"/>
                </a:rPr>
                <a:t>nMDS</a:t>
              </a:r>
              <a:r>
                <a:rPr lang="en-US" dirty="0">
                  <a:solidFill>
                    <a:schemeClr val="dk1"/>
                  </a:solidFill>
                  <a:latin typeface="Arial" panose="020B0604020202020204" pitchFamily="34" charset="0"/>
                  <a:cs typeface="Arial" panose="020B0604020202020204" pitchFamily="34" charset="0"/>
                  <a:sym typeface="Arial"/>
                </a:rPr>
                <a:t> 1</a:t>
              </a:r>
              <a:endParaRPr lang="en-US" dirty="0"/>
            </a:p>
          </p:txBody>
        </p:sp>
        <p:sp>
          <p:nvSpPr>
            <p:cNvPr id="18" name="Rectangle 17">
              <a:extLst>
                <a:ext uri="{FF2B5EF4-FFF2-40B4-BE49-F238E27FC236}">
                  <a16:creationId xmlns:a16="http://schemas.microsoft.com/office/drawing/2014/main" id="{DA41B442-5C30-4EC8-B27C-53CD35A4D309}"/>
                </a:ext>
              </a:extLst>
            </p:cNvPr>
            <p:cNvSpPr/>
            <p:nvPr/>
          </p:nvSpPr>
          <p:spPr>
            <a:xfrm rot="16200000">
              <a:off x="134" y="3327196"/>
              <a:ext cx="2045467" cy="369332"/>
            </a:xfrm>
            <a:prstGeom prst="rect">
              <a:avLst/>
            </a:prstGeom>
            <a:solidFill>
              <a:schemeClr val="bg1"/>
            </a:solidFill>
          </p:spPr>
          <p:txBody>
            <a:bodyPr wrap="square">
              <a:spAutoFit/>
            </a:bodyPr>
            <a:lstStyle/>
            <a:p>
              <a:pPr algn="ctr"/>
              <a:r>
                <a:rPr lang="en-US" dirty="0" err="1">
                  <a:solidFill>
                    <a:schemeClr val="dk1"/>
                  </a:solidFill>
                  <a:latin typeface="Arial" panose="020B0604020202020204" pitchFamily="34" charset="0"/>
                  <a:cs typeface="Arial" panose="020B0604020202020204" pitchFamily="34" charset="0"/>
                  <a:sym typeface="Arial"/>
                </a:rPr>
                <a:t>nMDS</a:t>
              </a:r>
              <a:r>
                <a:rPr lang="en-US" dirty="0">
                  <a:solidFill>
                    <a:schemeClr val="dk1"/>
                  </a:solidFill>
                  <a:latin typeface="Arial" panose="020B0604020202020204" pitchFamily="34" charset="0"/>
                  <a:cs typeface="Arial" panose="020B0604020202020204" pitchFamily="34" charset="0"/>
                  <a:sym typeface="Arial"/>
                </a:rPr>
                <a:t> 2</a:t>
              </a:r>
              <a:endParaRPr lang="en-US" dirty="0"/>
            </a:p>
          </p:txBody>
        </p:sp>
      </p:grpSp>
      <p:sp>
        <p:nvSpPr>
          <p:cNvPr id="19" name="Google Shape;1794;p89">
            <a:extLst>
              <a:ext uri="{FF2B5EF4-FFF2-40B4-BE49-F238E27FC236}">
                <a16:creationId xmlns:a16="http://schemas.microsoft.com/office/drawing/2014/main" id="{677E5290-0F47-4232-BB4D-6C351CE35F15}"/>
              </a:ext>
            </a:extLst>
          </p:cNvPr>
          <p:cNvSpPr txBox="1"/>
          <p:nvPr/>
        </p:nvSpPr>
        <p:spPr>
          <a:xfrm>
            <a:off x="8291102" y="1658695"/>
            <a:ext cx="3452881" cy="94803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MANOVA</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0.109</a:t>
            </a: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18</a:t>
            </a:r>
          </a:p>
          <a:p>
            <a:pPr lvl="0"/>
            <a:endParaRPr lang="en-US" dirty="0">
              <a:solidFill>
                <a:schemeClr val="dk1"/>
              </a:solidFill>
              <a:latin typeface="Arial" panose="020B0604020202020204" pitchFamily="34" charset="0"/>
              <a:ea typeface="Arial"/>
              <a:cs typeface="Arial" panose="020B0604020202020204" pitchFamily="34" charset="0"/>
              <a:sym typeface="Arial"/>
            </a:endParaRPr>
          </a:p>
          <a:p>
            <a:pPr lvl="0"/>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21" name="Google Shape;1794;p89">
            <a:extLst>
              <a:ext uri="{FF2B5EF4-FFF2-40B4-BE49-F238E27FC236}">
                <a16:creationId xmlns:a16="http://schemas.microsoft.com/office/drawing/2014/main" id="{8421BB55-32C4-4DE7-BFA1-E2154C87820E}"/>
              </a:ext>
            </a:extLst>
          </p:cNvPr>
          <p:cNvSpPr txBox="1"/>
          <p:nvPr/>
        </p:nvSpPr>
        <p:spPr>
          <a:xfrm>
            <a:off x="8291102" y="2818909"/>
            <a:ext cx="3452881" cy="173262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ea typeface="Arial"/>
                <a:cs typeface="Arial" panose="020B0604020202020204" pitchFamily="34" charset="0"/>
                <a:sym typeface="Arial"/>
              </a:rPr>
              <a:t>1-way ANOVAs</a:t>
            </a:r>
          </a:p>
          <a:p>
            <a:pPr lvl="0"/>
            <a:r>
              <a:rPr lang="en-US" dirty="0">
                <a:solidFill>
                  <a:schemeClr val="dk1"/>
                </a:solidFill>
                <a:latin typeface="Arial" panose="020B0604020202020204" pitchFamily="34" charset="0"/>
                <a:ea typeface="Arial"/>
                <a:cs typeface="Arial" panose="020B0604020202020204" pitchFamily="34" charset="0"/>
                <a:sym typeface="Arial"/>
              </a:rPr>
              <a:t>Exposure time: </a:t>
            </a:r>
            <a:r>
              <a:rPr lang="en-US" i="1" dirty="0">
                <a:solidFill>
                  <a:schemeClr val="dk1"/>
                </a:solidFill>
                <a:latin typeface="Arial" panose="020B0604020202020204" pitchFamily="34" charset="0"/>
                <a:ea typeface="Arial"/>
                <a:cs typeface="Arial" panose="020B0604020202020204" pitchFamily="34" charset="0"/>
                <a:sym typeface="Arial"/>
              </a:rPr>
              <a:t>P </a:t>
            </a:r>
            <a:r>
              <a:rPr lang="en-US" dirty="0">
                <a:solidFill>
                  <a:schemeClr val="dk1"/>
                </a:solidFill>
                <a:latin typeface="Arial" panose="020B0604020202020204" pitchFamily="34" charset="0"/>
                <a:ea typeface="Arial"/>
                <a:cs typeface="Arial" panose="020B0604020202020204" pitchFamily="34" charset="0"/>
                <a:sym typeface="Arial"/>
              </a:rPr>
              <a:t>= 0.17</a:t>
            </a:r>
          </a:p>
          <a:p>
            <a:pPr lvl="0"/>
            <a:r>
              <a:rPr lang="en-US" dirty="0">
                <a:solidFill>
                  <a:schemeClr val="dk1"/>
                </a:solidFill>
                <a:latin typeface="Arial" panose="020B0604020202020204" pitchFamily="34" charset="0"/>
                <a:ea typeface="Arial"/>
                <a:cs typeface="Arial" panose="020B0604020202020204" pitchFamily="34" charset="0"/>
                <a:sym typeface="Arial"/>
              </a:rPr>
              <a:t>Movements*min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0.40</a:t>
            </a:r>
          </a:p>
          <a:p>
            <a:r>
              <a:rPr lang="en-US" dirty="0">
                <a:solidFill>
                  <a:schemeClr val="dk1"/>
                </a:solidFill>
                <a:latin typeface="Arial" panose="020B0604020202020204" pitchFamily="34" charset="0"/>
                <a:ea typeface="Arial"/>
                <a:cs typeface="Arial" panose="020B0604020202020204" pitchFamily="34" charset="0"/>
                <a:sym typeface="Arial"/>
              </a:rPr>
              <a:t>Bites*min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0.31</a:t>
            </a:r>
          </a:p>
          <a:p>
            <a:r>
              <a:rPr lang="en-US" dirty="0">
                <a:solidFill>
                  <a:schemeClr val="dk1"/>
                </a:solidFill>
                <a:latin typeface="Arial" panose="020B0604020202020204" pitchFamily="34" charset="0"/>
                <a:ea typeface="Arial"/>
                <a:cs typeface="Arial" panose="020B0604020202020204" pitchFamily="34" charset="0"/>
                <a:sym typeface="Arial"/>
              </a:rPr>
              <a:t>Courtship*min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0.18</a:t>
            </a:r>
          </a:p>
          <a:p>
            <a:r>
              <a:rPr lang="en-US" dirty="0">
                <a:solidFill>
                  <a:schemeClr val="dk1"/>
                </a:solidFill>
                <a:latin typeface="Arial" panose="020B0604020202020204" pitchFamily="34" charset="0"/>
                <a:ea typeface="Arial"/>
                <a:cs typeface="Arial" panose="020B0604020202020204" pitchFamily="34" charset="0"/>
                <a:sym typeface="Arial"/>
              </a:rPr>
              <a:t>Distance moved: 0.73</a:t>
            </a:r>
          </a:p>
          <a:p>
            <a:pPr lvl="0"/>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23" name="Rectangle 22">
            <a:extLst>
              <a:ext uri="{FF2B5EF4-FFF2-40B4-BE49-F238E27FC236}">
                <a16:creationId xmlns:a16="http://schemas.microsoft.com/office/drawing/2014/main" id="{91CCC29B-0925-4BEA-9357-9BB07607D4DE}"/>
              </a:ext>
            </a:extLst>
          </p:cNvPr>
          <p:cNvSpPr/>
          <p:nvPr/>
        </p:nvSpPr>
        <p:spPr>
          <a:xfrm>
            <a:off x="647268" y="2662431"/>
            <a:ext cx="6059812" cy="22068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398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P spid="21"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 1: Observed effects of predation risk on bluebanded gobies </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3" y="1782395"/>
            <a:ext cx="11483095" cy="3293209"/>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More time hiding</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courtship, foraging, and survival</a:t>
            </a:r>
            <a:endParaRPr lang="en-US" sz="3600" b="1"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11170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BACC0496-58D3-45A5-A553-39A190756BB0}"/>
              </a:ext>
            </a:extLst>
          </p:cNvPr>
          <p:cNvSpPr txBox="1">
            <a:spLocks/>
          </p:cNvSpPr>
          <p:nvPr/>
        </p:nvSpPr>
        <p:spPr>
          <a:xfrm>
            <a:off x="0" y="4609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Arial" panose="020B0604020202020204" pitchFamily="34" charset="0"/>
                <a:cs typeface="Arial" panose="020B0604020202020204" pitchFamily="34" charset="0"/>
              </a:rPr>
              <a:t>Predation influences prey fitness</a:t>
            </a:r>
          </a:p>
        </p:txBody>
      </p:sp>
      <p:sp>
        <p:nvSpPr>
          <p:cNvPr id="2" name="Rectangle 1">
            <a:extLst>
              <a:ext uri="{FF2B5EF4-FFF2-40B4-BE49-F238E27FC236}">
                <a16:creationId xmlns:a16="http://schemas.microsoft.com/office/drawing/2014/main" id="{B5D679AD-C901-436E-A440-0354DDC17101}"/>
              </a:ext>
            </a:extLst>
          </p:cNvPr>
          <p:cNvSpPr/>
          <p:nvPr/>
        </p:nvSpPr>
        <p:spPr>
          <a:xfrm>
            <a:off x="10258305" y="4913088"/>
            <a:ext cx="1666995" cy="276999"/>
          </a:xfrm>
          <a:prstGeom prst="rect">
            <a:avLst/>
          </a:prstGeom>
        </p:spPr>
        <p:txBody>
          <a:bodyPr wrap="none">
            <a:spAutoFit/>
          </a:bodyPr>
          <a:lstStyle/>
          <a:p>
            <a:r>
              <a:rPr lang="en-US" sz="1200" dirty="0">
                <a:solidFill>
                  <a:schemeClr val="bg1"/>
                </a:solidFill>
                <a:latin typeface="+mj-lt"/>
              </a:rPr>
              <a:t>www.geocaching.com</a:t>
            </a:r>
          </a:p>
        </p:txBody>
      </p:sp>
      <p:sp>
        <p:nvSpPr>
          <p:cNvPr id="8" name="Content Placeholder 2">
            <a:extLst>
              <a:ext uri="{FF2B5EF4-FFF2-40B4-BE49-F238E27FC236}">
                <a16:creationId xmlns:a16="http://schemas.microsoft.com/office/drawing/2014/main" id="{0DD8A8DF-CE59-47A4-A2A6-4793ED74E86E}"/>
              </a:ext>
            </a:extLst>
          </p:cNvPr>
          <p:cNvSpPr txBox="1">
            <a:spLocks/>
          </p:cNvSpPr>
          <p:nvPr/>
        </p:nvSpPr>
        <p:spPr>
          <a:xfrm>
            <a:off x="348149" y="1382729"/>
            <a:ext cx="5304506" cy="5429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Two types </a:t>
            </a:r>
          </a:p>
          <a:p>
            <a:pPr lvl="1"/>
            <a:r>
              <a:rPr lang="en-US" b="1" dirty="0">
                <a:latin typeface="Arial" panose="020B0604020202020204" pitchFamily="34" charset="0"/>
                <a:cs typeface="Arial" panose="020B0604020202020204" pitchFamily="34" charset="0"/>
              </a:rPr>
              <a:t>Lethal: </a:t>
            </a:r>
            <a:r>
              <a:rPr lang="en-US" dirty="0">
                <a:latin typeface="Arial" panose="020B0604020202020204" pitchFamily="34" charset="0"/>
                <a:cs typeface="Arial" panose="020B0604020202020204" pitchFamily="34" charset="0"/>
              </a:rPr>
              <a:t>direct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removal of reproductive individuals</a:t>
            </a:r>
          </a:p>
          <a:p>
            <a:pPr lvl="1"/>
            <a:r>
              <a:rPr lang="en-US" b="1" dirty="0">
                <a:latin typeface="Arial" panose="020B0604020202020204" pitchFamily="34" charset="0"/>
                <a:cs typeface="Arial" panose="020B0604020202020204" pitchFamily="34" charset="0"/>
              </a:rPr>
              <a:t>Sublethal: </a:t>
            </a:r>
            <a:r>
              <a:rPr lang="en-US" dirty="0">
                <a:latin typeface="Arial" panose="020B0604020202020204" pitchFamily="34" charset="0"/>
                <a:cs typeface="Arial" panose="020B0604020202020204" pitchFamily="34" charset="0"/>
              </a:rPr>
              <a:t>predation risk alters reproductive behavior</a:t>
            </a:r>
            <a:endParaRPr lang="en-US" sz="100" b="1" dirty="0">
              <a:solidFill>
                <a:schemeClr val="bg1"/>
              </a:solidFill>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Maximize current or future fitness?</a:t>
            </a:r>
          </a:p>
          <a:p>
            <a:pPr marL="0" indent="0">
              <a:buNone/>
            </a:pPr>
            <a:endParaRPr lang="en-US" sz="100" b="1" dirty="0">
              <a:latin typeface="Arial" panose="020B0604020202020204" pitchFamily="34" charset="0"/>
              <a:cs typeface="Arial" panose="020B0604020202020204" pitchFamily="34" charset="0"/>
            </a:endParaRPr>
          </a:p>
          <a:p>
            <a:pPr marL="0" indent="0">
              <a:spcAft>
                <a:spcPts val="1000"/>
              </a:spcAft>
              <a:buNone/>
            </a:pPr>
            <a:r>
              <a:rPr lang="en-US" b="1" dirty="0">
                <a:latin typeface="Arial" panose="020B0604020202020204" pitchFamily="34" charset="0"/>
                <a:cs typeface="Arial" panose="020B0604020202020204" pitchFamily="34" charset="0"/>
              </a:rPr>
              <a:t>Many studies on risk in terrestrial and aquatic taxa</a:t>
            </a:r>
            <a:endParaRPr lang="en-US" sz="105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20977D4-4247-472E-87F2-10D9E36ED1BF}"/>
              </a:ext>
            </a:extLst>
          </p:cNvPr>
          <p:cNvSpPr txBox="1"/>
          <p:nvPr/>
        </p:nvSpPr>
        <p:spPr>
          <a:xfrm>
            <a:off x="7637040" y="6166222"/>
            <a:ext cx="4488317" cy="400110"/>
          </a:xfrm>
          <a:prstGeom prst="rect">
            <a:avLst/>
          </a:prstGeom>
          <a:noFill/>
        </p:spPr>
        <p:txBody>
          <a:bodyPr wrap="square" rtlCol="0">
            <a:spAutoFit/>
          </a:bodyPr>
          <a:lstStyle/>
          <a:p>
            <a:pPr algn="r"/>
            <a:r>
              <a:rPr lang="en-US" sz="2000" dirty="0">
                <a:latin typeface="Arial" panose="020B0604020202020204" pitchFamily="34" charset="0"/>
                <a:cs typeface="Arial" panose="020B0604020202020204" pitchFamily="34" charset="0"/>
              </a:rPr>
              <a:t>Reviewed by </a:t>
            </a:r>
            <a:r>
              <a:rPr lang="en-US" sz="2000" dirty="0" err="1">
                <a:latin typeface="Arial" panose="020B0604020202020204" pitchFamily="34" charset="0"/>
                <a:cs typeface="Arial" panose="020B0604020202020204" pitchFamily="34" charset="0"/>
              </a:rPr>
              <a:t>Peckarsky</a:t>
            </a:r>
            <a:r>
              <a:rPr lang="en-US" sz="2000" dirty="0">
                <a:latin typeface="Arial" panose="020B0604020202020204" pitchFamily="34" charset="0"/>
                <a:cs typeface="Arial" panose="020B0604020202020204" pitchFamily="34" charset="0"/>
              </a:rPr>
              <a:t> et al. 2008</a:t>
            </a:r>
          </a:p>
        </p:txBody>
      </p:sp>
      <p:sp>
        <p:nvSpPr>
          <p:cNvPr id="63" name="TextBox 62">
            <a:extLst>
              <a:ext uri="{FF2B5EF4-FFF2-40B4-BE49-F238E27FC236}">
                <a16:creationId xmlns:a16="http://schemas.microsoft.com/office/drawing/2014/main" id="{0FFA89A3-BE9D-4A43-A6DE-5C16402595F8}"/>
              </a:ext>
            </a:extLst>
          </p:cNvPr>
          <p:cNvSpPr txBox="1"/>
          <p:nvPr/>
        </p:nvSpPr>
        <p:spPr>
          <a:xfrm>
            <a:off x="7498117" y="1405753"/>
            <a:ext cx="2865402" cy="830997"/>
          </a:xfrm>
          <a:prstGeom prst="rect">
            <a:avLst/>
          </a:prstGeom>
          <a:solidFill>
            <a:srgbClr val="D55E00"/>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Risk from predators</a:t>
            </a:r>
          </a:p>
          <a:p>
            <a:pPr algn="ctr"/>
            <a:endParaRPr lang="en-US" sz="1200" dirty="0">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C9389E4B-2241-407E-9D64-D5E72665DD8E}"/>
              </a:ext>
            </a:extLst>
          </p:cNvPr>
          <p:cNvSpPr txBox="1"/>
          <p:nvPr/>
        </p:nvSpPr>
        <p:spPr>
          <a:xfrm>
            <a:off x="9481144" y="3110736"/>
            <a:ext cx="1995005" cy="830997"/>
          </a:xfrm>
          <a:prstGeom prst="rect">
            <a:avLst/>
          </a:prstGeom>
          <a:solidFill>
            <a:srgbClr val="019E7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Physiology</a:t>
            </a:r>
          </a:p>
          <a:p>
            <a:pPr algn="ctr"/>
            <a:endParaRPr lang="en-US" sz="1200" dirty="0">
              <a:latin typeface="Arial" panose="020B0604020202020204" pitchFamily="34" charset="0"/>
              <a:cs typeface="Arial" panose="020B0604020202020204" pitchFamily="34" charset="0"/>
            </a:endParaRPr>
          </a:p>
        </p:txBody>
      </p:sp>
      <p:cxnSp>
        <p:nvCxnSpPr>
          <p:cNvPr id="65" name="Straight Arrow Connector 64">
            <a:extLst>
              <a:ext uri="{FF2B5EF4-FFF2-40B4-BE49-F238E27FC236}">
                <a16:creationId xmlns:a16="http://schemas.microsoft.com/office/drawing/2014/main" id="{AAC19693-FC17-49AF-B80B-D2B32E2654A2}"/>
              </a:ext>
            </a:extLst>
          </p:cNvPr>
          <p:cNvCxnSpPr>
            <a:cxnSpLocks/>
          </p:cNvCxnSpPr>
          <p:nvPr/>
        </p:nvCxnSpPr>
        <p:spPr>
          <a:xfrm>
            <a:off x="9824588" y="2392593"/>
            <a:ext cx="538931"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00049323-8772-47DE-9E4D-DF5AC1137876}"/>
              </a:ext>
            </a:extLst>
          </p:cNvPr>
          <p:cNvSpPr txBox="1"/>
          <p:nvPr/>
        </p:nvSpPr>
        <p:spPr>
          <a:xfrm>
            <a:off x="6411070" y="3110736"/>
            <a:ext cx="1995005" cy="830997"/>
          </a:xfrm>
          <a:prstGeom prst="rect">
            <a:avLst/>
          </a:prstGeom>
          <a:solidFill>
            <a:srgbClr val="019E7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Behavior</a:t>
            </a:r>
          </a:p>
          <a:p>
            <a:pPr algn="ctr"/>
            <a:endParaRPr lang="en-US" sz="1200" dirty="0">
              <a:latin typeface="Arial" panose="020B0604020202020204" pitchFamily="34" charset="0"/>
              <a:cs typeface="Arial" panose="020B0604020202020204" pitchFamily="34" charset="0"/>
            </a:endParaRPr>
          </a:p>
        </p:txBody>
      </p:sp>
      <p:cxnSp>
        <p:nvCxnSpPr>
          <p:cNvPr id="67" name="Straight Arrow Connector 66">
            <a:extLst>
              <a:ext uri="{FF2B5EF4-FFF2-40B4-BE49-F238E27FC236}">
                <a16:creationId xmlns:a16="http://schemas.microsoft.com/office/drawing/2014/main" id="{4E92E334-FF85-4E83-9ED2-BDF24E777611}"/>
              </a:ext>
            </a:extLst>
          </p:cNvPr>
          <p:cNvCxnSpPr>
            <a:cxnSpLocks/>
          </p:cNvCxnSpPr>
          <p:nvPr/>
        </p:nvCxnSpPr>
        <p:spPr>
          <a:xfrm flipH="1">
            <a:off x="7408573" y="2392593"/>
            <a:ext cx="456935"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A5E6C955-EE2F-40A4-8E62-AD311224D925}"/>
              </a:ext>
            </a:extLst>
          </p:cNvPr>
          <p:cNvSpPr txBox="1"/>
          <p:nvPr/>
        </p:nvSpPr>
        <p:spPr>
          <a:xfrm>
            <a:off x="7220958" y="4819008"/>
            <a:ext cx="3419720" cy="830997"/>
          </a:xfrm>
          <a:prstGeom prst="rect">
            <a:avLst/>
          </a:prstGeom>
          <a:solidFill>
            <a:srgbClr val="0072B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Reductions in fitness</a:t>
            </a:r>
          </a:p>
          <a:p>
            <a:pPr algn="ctr"/>
            <a:endParaRPr lang="en-US" sz="12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6A942D6D-5F3B-4900-A103-B981F4466A4B}"/>
              </a:ext>
            </a:extLst>
          </p:cNvPr>
          <p:cNvCxnSpPr>
            <a:cxnSpLocks/>
          </p:cNvCxnSpPr>
          <p:nvPr/>
        </p:nvCxnSpPr>
        <p:spPr>
          <a:xfrm flipH="1">
            <a:off x="9923210" y="4081830"/>
            <a:ext cx="456935"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D95410C1-06BA-4C15-A781-24E9E7CCCF52}"/>
              </a:ext>
            </a:extLst>
          </p:cNvPr>
          <p:cNvCxnSpPr>
            <a:cxnSpLocks/>
          </p:cNvCxnSpPr>
          <p:nvPr/>
        </p:nvCxnSpPr>
        <p:spPr>
          <a:xfrm>
            <a:off x="7338995" y="4081830"/>
            <a:ext cx="538931"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8F97E70E-5D90-4798-BB28-AD6FD2BA810F}"/>
              </a:ext>
            </a:extLst>
          </p:cNvPr>
          <p:cNvSpPr/>
          <p:nvPr/>
        </p:nvSpPr>
        <p:spPr>
          <a:xfrm>
            <a:off x="9325936" y="2330830"/>
            <a:ext cx="2199980" cy="24647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61DD1C4-15E7-47AF-A7EE-75835DB378D5}"/>
              </a:ext>
            </a:extLst>
          </p:cNvPr>
          <p:cNvSpPr/>
          <p:nvPr/>
        </p:nvSpPr>
        <p:spPr>
          <a:xfrm>
            <a:off x="5824478" y="1164693"/>
            <a:ext cx="6019373" cy="452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57A4D158-E4E3-44D2-ACF8-3538DF98763E}"/>
              </a:ext>
            </a:extLst>
          </p:cNvPr>
          <p:cNvGrpSpPr/>
          <p:nvPr/>
        </p:nvGrpSpPr>
        <p:grpSpPr>
          <a:xfrm>
            <a:off x="5555838" y="1039879"/>
            <a:ext cx="6019373" cy="4412368"/>
            <a:chOff x="277294" y="1124581"/>
            <a:chExt cx="6019373" cy="4412368"/>
          </a:xfrm>
        </p:grpSpPr>
        <p:sp>
          <p:nvSpPr>
            <p:cNvPr id="36" name="Rectangle 35">
              <a:extLst>
                <a:ext uri="{FF2B5EF4-FFF2-40B4-BE49-F238E27FC236}">
                  <a16:creationId xmlns:a16="http://schemas.microsoft.com/office/drawing/2014/main" id="{85D6F8CE-17F3-466C-A148-C9D7CBD866F5}"/>
                </a:ext>
              </a:extLst>
            </p:cNvPr>
            <p:cNvSpPr/>
            <p:nvPr/>
          </p:nvSpPr>
          <p:spPr>
            <a:xfrm>
              <a:off x="277294" y="1124581"/>
              <a:ext cx="6019373" cy="4377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3D24647-A94A-42EE-B64C-3BE69341EFCA}"/>
                </a:ext>
              </a:extLst>
            </p:cNvPr>
            <p:cNvSpPr txBox="1"/>
            <p:nvPr/>
          </p:nvSpPr>
          <p:spPr>
            <a:xfrm>
              <a:off x="1174396" y="5075284"/>
              <a:ext cx="4488317" cy="461665"/>
            </a:xfrm>
            <a:prstGeom prst="rect">
              <a:avLst/>
            </a:prstGeom>
            <a:solidFill>
              <a:schemeClr val="bg1"/>
            </a:solidFill>
          </p:spPr>
          <p:txBody>
            <a:bodyPr wrap="square" rtlCol="0">
              <a:spAutoFit/>
            </a:bodyPr>
            <a:lstStyle/>
            <a:p>
              <a:pPr algn="ctr"/>
              <a:r>
                <a:rPr lang="en-US" sz="2400" dirty="0">
                  <a:latin typeface="Arial" panose="020B0604020202020204" pitchFamily="34" charset="0"/>
                  <a:cs typeface="Arial" panose="020B0604020202020204" pitchFamily="34" charset="0"/>
                </a:rPr>
                <a:t>Parental investment</a:t>
              </a:r>
            </a:p>
          </p:txBody>
        </p:sp>
        <p:sp>
          <p:nvSpPr>
            <p:cNvPr id="38" name="TextBox 37">
              <a:extLst>
                <a:ext uri="{FF2B5EF4-FFF2-40B4-BE49-F238E27FC236}">
                  <a16:creationId xmlns:a16="http://schemas.microsoft.com/office/drawing/2014/main" id="{7510EB82-65AD-4C4A-940E-819DB19BB269}"/>
                </a:ext>
              </a:extLst>
            </p:cNvPr>
            <p:cNvSpPr txBox="1"/>
            <p:nvPr/>
          </p:nvSpPr>
          <p:spPr>
            <a:xfrm rot="16200000">
              <a:off x="-1351270" y="3200873"/>
              <a:ext cx="4087378" cy="461665"/>
            </a:xfrm>
            <a:prstGeom prst="rect">
              <a:avLst/>
            </a:prstGeom>
            <a:solidFill>
              <a:schemeClr val="bg1"/>
            </a:solidFill>
          </p:spPr>
          <p:txBody>
            <a:bodyPr wrap="square" rtlCol="0">
              <a:spAutoFit/>
            </a:bodyPr>
            <a:lstStyle/>
            <a:p>
              <a:pPr algn="ctr"/>
              <a:r>
                <a:rPr lang="en-US" sz="2400" dirty="0">
                  <a:latin typeface="Arial" panose="020B0604020202020204" pitchFamily="34" charset="0"/>
                  <a:cs typeface="Arial" panose="020B0604020202020204" pitchFamily="34" charset="0"/>
                </a:rPr>
                <a:t>Survival probability</a:t>
              </a:r>
            </a:p>
          </p:txBody>
        </p:sp>
        <p:sp>
          <p:nvSpPr>
            <p:cNvPr id="39" name="Rectangle 38">
              <a:extLst>
                <a:ext uri="{FF2B5EF4-FFF2-40B4-BE49-F238E27FC236}">
                  <a16:creationId xmlns:a16="http://schemas.microsoft.com/office/drawing/2014/main" id="{E2FEB242-5249-425F-BD00-7FB346986E08}"/>
                </a:ext>
              </a:extLst>
            </p:cNvPr>
            <p:cNvSpPr/>
            <p:nvPr/>
          </p:nvSpPr>
          <p:spPr>
            <a:xfrm>
              <a:off x="1055530" y="1687268"/>
              <a:ext cx="4768948" cy="33369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05CC6762-5465-48B0-8680-B264B2E1CFD1}"/>
                </a:ext>
              </a:extLst>
            </p:cNvPr>
            <p:cNvSpPr/>
            <p:nvPr/>
          </p:nvSpPr>
          <p:spPr>
            <a:xfrm>
              <a:off x="1078347" y="2270454"/>
              <a:ext cx="4712677" cy="2253822"/>
            </a:xfrm>
            <a:custGeom>
              <a:avLst/>
              <a:gdLst>
                <a:gd name="connsiteX0" fmla="*/ 0 w 1336431"/>
                <a:gd name="connsiteY0" fmla="*/ 0 h 1223889"/>
                <a:gd name="connsiteX1" fmla="*/ 534573 w 1336431"/>
                <a:gd name="connsiteY1" fmla="*/ 914400 h 1223889"/>
                <a:gd name="connsiteX2" fmla="*/ 1336431 w 1336431"/>
                <a:gd name="connsiteY2" fmla="*/ 1223889 h 1223889"/>
              </a:gdLst>
              <a:ahLst/>
              <a:cxnLst>
                <a:cxn ang="0">
                  <a:pos x="connsiteX0" y="connsiteY0"/>
                </a:cxn>
                <a:cxn ang="0">
                  <a:pos x="connsiteX1" y="connsiteY1"/>
                </a:cxn>
                <a:cxn ang="0">
                  <a:pos x="connsiteX2" y="connsiteY2"/>
                </a:cxn>
              </a:cxnLst>
              <a:rect l="l" t="t" r="r" b="b"/>
              <a:pathLst>
                <a:path w="1336431" h="1223889">
                  <a:moveTo>
                    <a:pt x="0" y="0"/>
                  </a:moveTo>
                  <a:cubicBezTo>
                    <a:pt x="155917" y="355209"/>
                    <a:pt x="311835" y="710419"/>
                    <a:pt x="534573" y="914400"/>
                  </a:cubicBezTo>
                  <a:cubicBezTo>
                    <a:pt x="757311" y="1118381"/>
                    <a:pt x="1046871" y="1171135"/>
                    <a:pt x="1336431" y="1223889"/>
                  </a:cubicBezTo>
                </a:path>
              </a:pathLst>
            </a:custGeom>
            <a:no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C5D96810-8786-439D-9F8B-49E25DCE47E2}"/>
                </a:ext>
              </a:extLst>
            </p:cNvPr>
            <p:cNvSpPr/>
            <p:nvPr/>
          </p:nvSpPr>
          <p:spPr>
            <a:xfrm flipV="1">
              <a:off x="1095074" y="2346456"/>
              <a:ext cx="4712677" cy="2253822"/>
            </a:xfrm>
            <a:custGeom>
              <a:avLst/>
              <a:gdLst>
                <a:gd name="connsiteX0" fmla="*/ 0 w 1336431"/>
                <a:gd name="connsiteY0" fmla="*/ 0 h 1223889"/>
                <a:gd name="connsiteX1" fmla="*/ 534573 w 1336431"/>
                <a:gd name="connsiteY1" fmla="*/ 914400 h 1223889"/>
                <a:gd name="connsiteX2" fmla="*/ 1336431 w 1336431"/>
                <a:gd name="connsiteY2" fmla="*/ 1223889 h 1223889"/>
              </a:gdLst>
              <a:ahLst/>
              <a:cxnLst>
                <a:cxn ang="0">
                  <a:pos x="connsiteX0" y="connsiteY0"/>
                </a:cxn>
                <a:cxn ang="0">
                  <a:pos x="connsiteX1" y="connsiteY1"/>
                </a:cxn>
                <a:cxn ang="0">
                  <a:pos x="connsiteX2" y="connsiteY2"/>
                </a:cxn>
              </a:cxnLst>
              <a:rect l="l" t="t" r="r" b="b"/>
              <a:pathLst>
                <a:path w="1336431" h="1223889">
                  <a:moveTo>
                    <a:pt x="0" y="0"/>
                  </a:moveTo>
                  <a:cubicBezTo>
                    <a:pt x="155917" y="355209"/>
                    <a:pt x="311835" y="710419"/>
                    <a:pt x="534573" y="914400"/>
                  </a:cubicBezTo>
                  <a:cubicBezTo>
                    <a:pt x="757311" y="1118381"/>
                    <a:pt x="1046871" y="1171135"/>
                    <a:pt x="1336431" y="1223889"/>
                  </a:cubicBezTo>
                </a:path>
              </a:pathLst>
            </a:custGeom>
            <a:noFill/>
            <a:ln w="57150">
              <a:solidFill>
                <a:srgbClr val="D5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8CCAB7C-F0BF-4A5D-A8D0-BD0D710FC75C}"/>
                </a:ext>
              </a:extLst>
            </p:cNvPr>
            <p:cNvSpPr txBox="1"/>
            <p:nvPr/>
          </p:nvSpPr>
          <p:spPr>
            <a:xfrm rot="20859389">
              <a:off x="1846063" y="2194348"/>
              <a:ext cx="4087378"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Offspring</a:t>
              </a:r>
            </a:p>
          </p:txBody>
        </p:sp>
        <p:sp>
          <p:nvSpPr>
            <p:cNvPr id="43" name="TextBox 42">
              <a:extLst>
                <a:ext uri="{FF2B5EF4-FFF2-40B4-BE49-F238E27FC236}">
                  <a16:creationId xmlns:a16="http://schemas.microsoft.com/office/drawing/2014/main" id="{E17D856D-4C5D-4D7A-8CA3-D89EF99F2B29}"/>
                </a:ext>
              </a:extLst>
            </p:cNvPr>
            <p:cNvSpPr txBox="1"/>
            <p:nvPr/>
          </p:nvSpPr>
          <p:spPr>
            <a:xfrm rot="760036">
              <a:off x="1708936" y="3769248"/>
              <a:ext cx="4087378"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Parent</a:t>
              </a:r>
            </a:p>
          </p:txBody>
        </p:sp>
      </p:grpSp>
      <p:pic>
        <p:nvPicPr>
          <p:cNvPr id="6" name="Picture 2" descr="Image result for lynx snowshoe hare">
            <a:extLst>
              <a:ext uri="{FF2B5EF4-FFF2-40B4-BE49-F238E27FC236}">
                <a16:creationId xmlns:a16="http://schemas.microsoft.com/office/drawing/2014/main" id="{2A81C574-41A9-4056-AD9E-87EEF4A06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382" y="1336817"/>
            <a:ext cx="5734110" cy="3721763"/>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F1F5FFCE-7CFF-4903-8478-FDC41810D262}"/>
              </a:ext>
            </a:extLst>
          </p:cNvPr>
          <p:cNvSpPr txBox="1"/>
          <p:nvPr/>
        </p:nvSpPr>
        <p:spPr>
          <a:xfrm>
            <a:off x="7220958" y="6172442"/>
            <a:ext cx="4880342" cy="400110"/>
          </a:xfrm>
          <a:prstGeom prst="rect">
            <a:avLst/>
          </a:prstGeom>
          <a:solidFill>
            <a:schemeClr val="bg1"/>
          </a:solidFill>
        </p:spPr>
        <p:txBody>
          <a:bodyPr wrap="square" rtlCol="0">
            <a:spAutoFit/>
          </a:bodyPr>
          <a:lstStyle/>
          <a:p>
            <a:pPr algn="r"/>
            <a:r>
              <a:rPr lang="en-US" sz="2000" dirty="0">
                <a:latin typeface="Arial" panose="020B0604020202020204" pitchFamily="34" charset="0"/>
                <a:cs typeface="Arial" panose="020B0604020202020204" pitchFamily="34" charset="0"/>
              </a:rPr>
              <a:t>Reviewed by McArthur et al. 2014 </a:t>
            </a:r>
          </a:p>
        </p:txBody>
      </p:sp>
      <p:sp>
        <p:nvSpPr>
          <p:cNvPr id="10" name="TextBox 9">
            <a:extLst>
              <a:ext uri="{FF2B5EF4-FFF2-40B4-BE49-F238E27FC236}">
                <a16:creationId xmlns:a16="http://schemas.microsoft.com/office/drawing/2014/main" id="{CB7AC4BF-0B3D-4197-9DBD-37FA768F3A47}"/>
              </a:ext>
            </a:extLst>
          </p:cNvPr>
          <p:cNvSpPr txBox="1"/>
          <p:nvPr/>
        </p:nvSpPr>
        <p:spPr>
          <a:xfrm>
            <a:off x="7220958" y="6200853"/>
            <a:ext cx="4880342" cy="400110"/>
          </a:xfrm>
          <a:prstGeom prst="rect">
            <a:avLst/>
          </a:prstGeom>
          <a:solidFill>
            <a:schemeClr val="bg1"/>
          </a:solidFill>
        </p:spPr>
        <p:txBody>
          <a:bodyPr wrap="square" rtlCol="0">
            <a:spAutoFit/>
          </a:bodyPr>
          <a:lstStyle/>
          <a:p>
            <a:pPr algn="r"/>
            <a:r>
              <a:rPr lang="en-US" sz="2000" dirty="0">
                <a:latin typeface="Arial" panose="020B0604020202020204" pitchFamily="34" charset="0"/>
                <a:cs typeface="Arial" panose="020B0604020202020204" pitchFamily="34" charset="0"/>
              </a:rPr>
              <a:t>Adapted from Clark and </a:t>
            </a:r>
            <a:r>
              <a:rPr lang="en-US" sz="2000" dirty="0" err="1">
                <a:latin typeface="Arial" panose="020B0604020202020204" pitchFamily="34" charset="0"/>
                <a:cs typeface="Arial" panose="020B0604020202020204" pitchFamily="34" charset="0"/>
              </a:rPr>
              <a:t>Ydenberg</a:t>
            </a:r>
            <a:r>
              <a:rPr lang="en-US" sz="2000" dirty="0">
                <a:latin typeface="Arial" panose="020B0604020202020204" pitchFamily="34" charset="0"/>
                <a:cs typeface="Arial" panose="020B0604020202020204" pitchFamily="34" charset="0"/>
              </a:rPr>
              <a:t> 1990</a:t>
            </a:r>
          </a:p>
        </p:txBody>
      </p:sp>
    </p:spTree>
    <p:extLst>
      <p:ext uri="{BB962C8B-B14F-4D97-AF65-F5344CB8AC3E}">
        <p14:creationId xmlns:p14="http://schemas.microsoft.com/office/powerpoint/2010/main" val="1819242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8">
                                            <p:txEl>
                                              <p:pRg st="1" end="1"/>
                                            </p:txEl>
                                          </p:spTgt>
                                        </p:tgtEl>
                                        <p:attrNameLst>
                                          <p:attrName>style.opacity</p:attrName>
                                        </p:attrNameLst>
                                      </p:cBhvr>
                                      <p:to>
                                        <p:strVal val="0.2"/>
                                      </p:to>
                                    </p:set>
                                    <p:animEffect filter="image" prLst="opacity: 0.2">
                                      <p:cBhvr rctx="IE">
                                        <p:cTn id="11" dur="indefinite"/>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6" grpId="0" animBg="1"/>
      <p:bldP spid="68" grpId="0" animBg="1"/>
      <p:bldP spid="71" grpId="0" animBg="1"/>
      <p:bldP spid="73" grpId="0" animBg="1"/>
      <p:bldP spid="74"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nvPr>
        </p:nvGraphicFramePr>
        <p:xfrm>
          <a:off x="117305"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485628">
                  <a:extLst>
                    <a:ext uri="{9D8B030D-6E8A-4147-A177-3AD203B41FA5}">
                      <a16:colId xmlns:a16="http://schemas.microsoft.com/office/drawing/2014/main" val="2638209532"/>
                    </a:ext>
                  </a:extLst>
                </a:gridCol>
                <a:gridCol w="2290952">
                  <a:extLst>
                    <a:ext uri="{9D8B030D-6E8A-4147-A177-3AD203B41FA5}">
                      <a16:colId xmlns:a16="http://schemas.microsoft.com/office/drawing/2014/main" val="3416265545"/>
                    </a:ext>
                  </a:extLst>
                </a:gridCol>
                <a:gridCol w="2281745">
                  <a:extLst>
                    <a:ext uri="{9D8B030D-6E8A-4147-A177-3AD203B41FA5}">
                      <a16:colId xmlns:a16="http://schemas.microsoft.com/office/drawing/2014/main" val="3633966423"/>
                    </a:ext>
                  </a:extLst>
                </a:gridCol>
                <a:gridCol w="2188547">
                  <a:extLst>
                    <a:ext uri="{9D8B030D-6E8A-4147-A177-3AD203B41FA5}">
                      <a16:colId xmlns:a16="http://schemas.microsoft.com/office/drawing/2014/main" val="3076419264"/>
                    </a:ext>
                  </a:extLst>
                </a:gridCol>
              </a:tblGrid>
              <a:tr h="1587084">
                <a:tc>
                  <a:txBody>
                    <a:bodyPr/>
                    <a:lstStyle/>
                    <a:p>
                      <a:pPr algn="l"/>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Initial sex?</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Yes</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6" name="Rectangle 5">
            <a:extLst>
              <a:ext uri="{FF2B5EF4-FFF2-40B4-BE49-F238E27FC236}">
                <a16:creationId xmlns:a16="http://schemas.microsoft.com/office/drawing/2014/main" id="{003ECBBF-FF43-4E67-8BB0-E4B7451126BE}"/>
              </a:ext>
            </a:extLst>
          </p:cNvPr>
          <p:cNvSpPr/>
          <p:nvPr/>
        </p:nvSpPr>
        <p:spPr>
          <a:xfrm>
            <a:off x="57147" y="476034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flipV="1">
            <a:off x="57147" y="2388358"/>
            <a:ext cx="12071685" cy="116006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376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3ECBBF-FF43-4E67-8BB0-E4B7451126BE}"/>
              </a:ext>
            </a:extLst>
          </p:cNvPr>
          <p:cNvSpPr/>
          <p:nvPr/>
        </p:nvSpPr>
        <p:spPr>
          <a:xfrm>
            <a:off x="57147" y="4760340"/>
            <a:ext cx="12071685" cy="1892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7061975-9B5E-4A3D-8702-BF0B9ACE8BE7}"/>
              </a:ext>
            </a:extLst>
          </p:cNvPr>
          <p:cNvSpPr/>
          <p:nvPr/>
        </p:nvSpPr>
        <p:spPr>
          <a:xfrm flipV="1">
            <a:off x="57147" y="2388358"/>
            <a:ext cx="12071685" cy="116006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0B8ABFE-4FF0-42D0-B628-92E9ED73E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7250" y="857250"/>
            <a:ext cx="6858000" cy="5143500"/>
          </a:xfrm>
          <a:prstGeom prst="rect">
            <a:avLst/>
          </a:prstGeom>
        </p:spPr>
      </p:pic>
      <p:pic>
        <p:nvPicPr>
          <p:cNvPr id="8" name="Picture 7">
            <a:extLst>
              <a:ext uri="{FF2B5EF4-FFF2-40B4-BE49-F238E27FC236}">
                <a16:creationId xmlns:a16="http://schemas.microsoft.com/office/drawing/2014/main" id="{8B03DDBA-EC56-4B3A-A64F-3DBF98A1F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032332" y="857250"/>
            <a:ext cx="6858000" cy="5143500"/>
          </a:xfrm>
          <a:prstGeom prst="rect">
            <a:avLst/>
          </a:prstGeom>
        </p:spPr>
      </p:pic>
      <p:pic>
        <p:nvPicPr>
          <p:cNvPr id="5" name="Picture 4">
            <a:extLst>
              <a:ext uri="{FF2B5EF4-FFF2-40B4-BE49-F238E27FC236}">
                <a16:creationId xmlns:a16="http://schemas.microsoft.com/office/drawing/2014/main" id="{88818F10-7243-4ADA-AE53-3D94DAD09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91252" y="857250"/>
            <a:ext cx="6858000" cy="5143500"/>
          </a:xfrm>
          <a:prstGeom prst="rect">
            <a:avLst/>
          </a:prstGeom>
        </p:spPr>
      </p:pic>
    </p:spTree>
    <p:extLst>
      <p:ext uri="{BB962C8B-B14F-4D97-AF65-F5344CB8AC3E}">
        <p14:creationId xmlns:p14="http://schemas.microsoft.com/office/powerpoint/2010/main" val="4234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1" name="Google Shape;1818;p91">
            <a:extLst>
              <a:ext uri="{FF2B5EF4-FFF2-40B4-BE49-F238E27FC236}">
                <a16:creationId xmlns:a16="http://schemas.microsoft.com/office/drawing/2014/main" id="{6FE64891-80D9-47F2-90B6-978412546481}"/>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Similar reproduction among risk treatments</a:t>
            </a:r>
            <a:endParaRPr sz="4200" dirty="0"/>
          </a:p>
        </p:txBody>
      </p:sp>
      <p:pic>
        <p:nvPicPr>
          <p:cNvPr id="5" name="Picture 4">
            <a:extLst>
              <a:ext uri="{FF2B5EF4-FFF2-40B4-BE49-F238E27FC236}">
                <a16:creationId xmlns:a16="http://schemas.microsoft.com/office/drawing/2014/main" id="{95C95A10-BBED-4A8C-AB46-BCF35F75F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66" y="974328"/>
            <a:ext cx="6096085" cy="5334074"/>
          </a:xfrm>
          <a:prstGeom prst="rect">
            <a:avLst/>
          </a:prstGeom>
        </p:spPr>
      </p:pic>
      <p:sp>
        <p:nvSpPr>
          <p:cNvPr id="15" name="Google Shape;1794;p89">
            <a:extLst>
              <a:ext uri="{FF2B5EF4-FFF2-40B4-BE49-F238E27FC236}">
                <a16:creationId xmlns:a16="http://schemas.microsoft.com/office/drawing/2014/main" id="{616EBD69-F6D8-46BC-B740-CC739BBE8C74}"/>
              </a:ext>
            </a:extLst>
          </p:cNvPr>
          <p:cNvSpPr txBox="1"/>
          <p:nvPr/>
        </p:nvSpPr>
        <p:spPr>
          <a:xfrm>
            <a:off x="8086341" y="1302385"/>
            <a:ext cx="3712140" cy="153500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ANCOVA </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0.19</a:t>
            </a:r>
          </a:p>
          <a:p>
            <a:pPr lvl="0"/>
            <a:r>
              <a:rPr lang="en-US" dirty="0">
                <a:solidFill>
                  <a:schemeClr val="dk1"/>
                </a:solidFill>
                <a:latin typeface="Arial" panose="020B0604020202020204" pitchFamily="34" charset="0"/>
                <a:ea typeface="Arial"/>
                <a:cs typeface="Arial" panose="020B0604020202020204" pitchFamily="34" charset="0"/>
                <a:sym typeface="Arial"/>
              </a:rPr>
              <a:t>Recollection: </a:t>
            </a:r>
            <a:r>
              <a:rPr lang="en-US" b="1" i="1" dirty="0">
                <a:solidFill>
                  <a:schemeClr val="dk1"/>
                </a:solidFill>
                <a:latin typeface="Arial" panose="020B0604020202020204" pitchFamily="34" charset="0"/>
                <a:ea typeface="Arial"/>
                <a:cs typeface="Arial" panose="020B0604020202020204" pitchFamily="34" charset="0"/>
                <a:sym typeface="Arial"/>
              </a:rPr>
              <a:t>P </a:t>
            </a:r>
            <a:r>
              <a:rPr lang="en-US" b="1" dirty="0">
                <a:solidFill>
                  <a:schemeClr val="dk1"/>
                </a:solidFill>
                <a:latin typeface="Arial" panose="020B0604020202020204" pitchFamily="34" charset="0"/>
                <a:ea typeface="Arial"/>
                <a:cs typeface="Arial" panose="020B0604020202020204" pitchFamily="34" charset="0"/>
                <a:sym typeface="Arial"/>
              </a:rPr>
              <a:t>&lt; 0.0001</a:t>
            </a:r>
            <a:endParaRPr lang="en-US" b="1" i="1" dirty="0">
              <a:solidFill>
                <a:schemeClr val="dk1"/>
              </a:solidFill>
              <a:latin typeface="Arial" panose="020B0604020202020204" pitchFamily="34" charset="0"/>
              <a:ea typeface="Arial"/>
              <a:cs typeface="Arial" panose="020B0604020202020204" pitchFamily="34" charset="0"/>
              <a:sym typeface="Arial"/>
            </a:endParaRPr>
          </a:p>
          <a:p>
            <a:pPr lvl="0"/>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dirty="0">
                <a:latin typeface="Arial" panose="020B0604020202020204" pitchFamily="34" charset="0"/>
                <a:cs typeface="Arial" panose="020B0604020202020204" pitchFamily="34" charset="0"/>
              </a:rPr>
              <a:t>× recollection: </a:t>
            </a:r>
            <a:r>
              <a:rPr lang="en-US" i="1" dirty="0">
                <a:latin typeface="Arial" panose="020B0604020202020204" pitchFamily="34" charset="0"/>
                <a:cs typeface="Arial" panose="020B0604020202020204" pitchFamily="34" charset="0"/>
              </a:rPr>
              <a:t>P </a:t>
            </a:r>
            <a:r>
              <a:rPr lang="en-US" dirty="0">
                <a:latin typeface="Arial" panose="020B0604020202020204" pitchFamily="34" charset="0"/>
                <a:cs typeface="Arial" panose="020B0604020202020204" pitchFamily="34" charset="0"/>
              </a:rPr>
              <a:t>= 0.20</a:t>
            </a:r>
            <a:endParaRPr lang="en-US" dirty="0">
              <a:solidFill>
                <a:schemeClr val="dk1"/>
              </a:solidFill>
              <a:latin typeface="Arial" panose="020B0604020202020204" pitchFamily="34" charset="0"/>
              <a:ea typeface="Arial"/>
              <a:cs typeface="Arial" panose="020B0604020202020204" pitchFamily="34" charset="0"/>
              <a:sym typeface="Arial"/>
            </a:endParaRP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12</a:t>
            </a:r>
          </a:p>
        </p:txBody>
      </p:sp>
      <p:pic>
        <p:nvPicPr>
          <p:cNvPr id="16" name="Picture 15">
            <a:extLst>
              <a:ext uri="{FF2B5EF4-FFF2-40B4-BE49-F238E27FC236}">
                <a16:creationId xmlns:a16="http://schemas.microsoft.com/office/drawing/2014/main" id="{1783A749-4A4D-4B58-89DF-63E4A55DAD35}"/>
              </a:ext>
            </a:extLst>
          </p:cNvPr>
          <p:cNvPicPr>
            <a:picLocks noChangeAspect="1"/>
          </p:cNvPicPr>
          <p:nvPr/>
        </p:nvPicPr>
        <p:blipFill>
          <a:blip r:embed="rId4"/>
          <a:stretch>
            <a:fillRect/>
          </a:stretch>
        </p:blipFill>
        <p:spPr>
          <a:xfrm>
            <a:off x="744009" y="1302385"/>
            <a:ext cx="446866" cy="4083126"/>
          </a:xfrm>
          <a:prstGeom prst="rect">
            <a:avLst/>
          </a:prstGeom>
        </p:spPr>
      </p:pic>
    </p:spTree>
    <p:extLst>
      <p:ext uri="{BB962C8B-B14F-4D97-AF65-F5344CB8AC3E}">
        <p14:creationId xmlns:p14="http://schemas.microsoft.com/office/powerpoint/2010/main" val="13736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6" name="Picture 5">
            <a:extLst>
              <a:ext uri="{FF2B5EF4-FFF2-40B4-BE49-F238E27FC236}">
                <a16:creationId xmlns:a16="http://schemas.microsoft.com/office/drawing/2014/main" id="{49C9FEAA-F349-4BCA-9973-1787D8013CF6}"/>
              </a:ext>
            </a:extLst>
          </p:cNvPr>
          <p:cNvPicPr>
            <a:picLocks noChangeAspect="1"/>
          </p:cNvPicPr>
          <p:nvPr/>
        </p:nvPicPr>
        <p:blipFill rotWithShape="1">
          <a:blip r:embed="rId3">
            <a:extLst>
              <a:ext uri="{28A0092B-C50C-407E-A947-70E740481C1C}">
                <a14:useLocalDpi xmlns:a14="http://schemas.microsoft.com/office/drawing/2010/main" val="0"/>
              </a:ext>
            </a:extLst>
          </a:blip>
          <a:srcRect t="2651"/>
          <a:stretch/>
        </p:blipFill>
        <p:spPr>
          <a:xfrm>
            <a:off x="1158132" y="1068208"/>
            <a:ext cx="4937868" cy="5493669"/>
          </a:xfrm>
          <a:prstGeom prst="rect">
            <a:avLst/>
          </a:prstGeom>
        </p:spPr>
      </p:pic>
      <p:sp>
        <p:nvSpPr>
          <p:cNvPr id="1841" name="Google Shape;1841;p93"/>
          <p:cNvSpPr txBox="1">
            <a:spLocks noGrp="1"/>
          </p:cNvSpPr>
          <p:nvPr>
            <p:ph type="title"/>
          </p:nvPr>
        </p:nvSpPr>
        <p:spPr>
          <a:xfrm>
            <a:off x="0" y="-31689"/>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000" b="1" dirty="0">
                <a:solidFill>
                  <a:schemeClr val="dk1"/>
                </a:solidFill>
                <a:latin typeface="Arial"/>
                <a:cs typeface="Arial"/>
                <a:sym typeface="Arial"/>
              </a:rPr>
              <a:t>No measurable effect of risk on recollections</a:t>
            </a:r>
            <a:endParaRPr sz="4000"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051978" y="1294011"/>
            <a:ext cx="2430980" cy="68343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ANOVA </a:t>
            </a:r>
          </a:p>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T</a:t>
            </a:r>
            <a:r>
              <a:rPr lang="en-US" sz="2000" dirty="0">
                <a:solidFill>
                  <a:schemeClr val="dk1"/>
                </a:solidFill>
                <a:latin typeface="Arial" panose="020B0604020202020204" pitchFamily="34" charset="0"/>
                <a:ea typeface="Arial"/>
                <a:cs typeface="Arial" panose="020B0604020202020204" pitchFamily="34" charset="0"/>
                <a:sym typeface="Arial"/>
              </a:rPr>
              <a:t>reatment: </a:t>
            </a:r>
            <a:r>
              <a:rPr lang="en-US" sz="2000" i="1" dirty="0">
                <a:solidFill>
                  <a:schemeClr val="dk1"/>
                </a:solidFill>
                <a:latin typeface="Arial" panose="020B0604020202020204" pitchFamily="34" charset="0"/>
                <a:ea typeface="Arial"/>
                <a:cs typeface="Arial" panose="020B0604020202020204" pitchFamily="34" charset="0"/>
                <a:sym typeface="Arial"/>
              </a:rPr>
              <a:t>P</a:t>
            </a:r>
            <a:r>
              <a:rPr lang="en-US" sz="2000" dirty="0">
                <a:solidFill>
                  <a:schemeClr val="dk1"/>
                </a:solidFill>
                <a:latin typeface="Arial" panose="020B0604020202020204" pitchFamily="34" charset="0"/>
                <a:ea typeface="Arial"/>
                <a:cs typeface="Arial" panose="020B0604020202020204" pitchFamily="34" charset="0"/>
                <a:sym typeface="Arial"/>
              </a:rPr>
              <a:t> = 0.60</a:t>
            </a:r>
          </a:p>
        </p:txBody>
      </p:sp>
      <p:sp>
        <p:nvSpPr>
          <p:cNvPr id="2" name="Rectangle 1">
            <a:extLst>
              <a:ext uri="{FF2B5EF4-FFF2-40B4-BE49-F238E27FC236}">
                <a16:creationId xmlns:a16="http://schemas.microsoft.com/office/drawing/2014/main" id="{C347CA25-7147-48C3-B373-1964E2710FD7}"/>
              </a:ext>
            </a:extLst>
          </p:cNvPr>
          <p:cNvSpPr/>
          <p:nvPr/>
        </p:nvSpPr>
        <p:spPr>
          <a:xfrm>
            <a:off x="6976569" y="2472150"/>
            <a:ext cx="3777868" cy="1200329"/>
          </a:xfrm>
          <a:prstGeom prst="rect">
            <a:avLst/>
          </a:prstGeom>
        </p:spPr>
        <p:txBody>
          <a:bodyPr wrap="square">
            <a:spAutoFit/>
          </a:bodyPr>
          <a:lstStyle/>
          <a:p>
            <a:r>
              <a:rPr lang="en-US" sz="2400" b="1" dirty="0">
                <a:solidFill>
                  <a:schemeClr val="dk1"/>
                </a:solidFill>
                <a:latin typeface="Arial"/>
                <a:cs typeface="Arial"/>
                <a:sym typeface="Arial"/>
              </a:rPr>
              <a:t>Supports no lethal predation on high-risk reefs</a:t>
            </a:r>
            <a:endParaRPr lang="en-US" sz="2400" dirty="0"/>
          </a:p>
        </p:txBody>
      </p:sp>
      <p:grpSp>
        <p:nvGrpSpPr>
          <p:cNvPr id="5" name="Group 4">
            <a:extLst>
              <a:ext uri="{FF2B5EF4-FFF2-40B4-BE49-F238E27FC236}">
                <a16:creationId xmlns:a16="http://schemas.microsoft.com/office/drawing/2014/main" id="{43DA5920-D679-4E6F-B358-2D6258DC432F}"/>
              </a:ext>
            </a:extLst>
          </p:cNvPr>
          <p:cNvGrpSpPr/>
          <p:nvPr/>
        </p:nvGrpSpPr>
        <p:grpSpPr>
          <a:xfrm>
            <a:off x="1037513" y="1294011"/>
            <a:ext cx="400050" cy="4328867"/>
            <a:chOff x="1050878" y="1294011"/>
            <a:chExt cx="400050" cy="4328867"/>
          </a:xfrm>
        </p:grpSpPr>
        <p:sp>
          <p:nvSpPr>
            <p:cNvPr id="4" name="Rectangle 3">
              <a:extLst>
                <a:ext uri="{FF2B5EF4-FFF2-40B4-BE49-F238E27FC236}">
                  <a16:creationId xmlns:a16="http://schemas.microsoft.com/office/drawing/2014/main" id="{03C05DCA-90E0-4CFC-A526-880F355A55D6}"/>
                </a:ext>
              </a:extLst>
            </p:cNvPr>
            <p:cNvSpPr/>
            <p:nvPr/>
          </p:nvSpPr>
          <p:spPr>
            <a:xfrm>
              <a:off x="1050878" y="1294011"/>
              <a:ext cx="400050" cy="4328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C340B6A-D38D-435F-8426-A4A8431D46FE}"/>
                </a:ext>
              </a:extLst>
            </p:cNvPr>
            <p:cNvPicPr>
              <a:picLocks noChangeAspect="1"/>
            </p:cNvPicPr>
            <p:nvPr/>
          </p:nvPicPr>
          <p:blipFill>
            <a:blip r:embed="rId4"/>
            <a:stretch>
              <a:fillRect/>
            </a:stretch>
          </p:blipFill>
          <p:spPr>
            <a:xfrm>
              <a:off x="1050878" y="1977447"/>
              <a:ext cx="400050" cy="2990850"/>
            </a:xfrm>
            <a:prstGeom prst="rect">
              <a:avLst/>
            </a:prstGeom>
          </p:spPr>
        </p:pic>
      </p:grpSp>
    </p:spTree>
    <p:extLst>
      <p:ext uri="{BB962C8B-B14F-4D97-AF65-F5344CB8AC3E}">
        <p14:creationId xmlns:p14="http://schemas.microsoft.com/office/powerpoint/2010/main" val="54133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p:bldP spid="13"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pic>
        <p:nvPicPr>
          <p:cNvPr id="8" name="Picture 7">
            <a:extLst>
              <a:ext uri="{FF2B5EF4-FFF2-40B4-BE49-F238E27FC236}">
                <a16:creationId xmlns:a16="http://schemas.microsoft.com/office/drawing/2014/main" id="{71FB8508-689E-4905-81CF-8351FA9C7315}"/>
              </a:ext>
            </a:extLst>
          </p:cNvPr>
          <p:cNvPicPr>
            <a:picLocks noChangeAspect="1"/>
          </p:cNvPicPr>
          <p:nvPr/>
        </p:nvPicPr>
        <p:blipFill rotWithShape="1">
          <a:blip r:embed="rId3">
            <a:extLst>
              <a:ext uri="{28A0092B-C50C-407E-A947-70E740481C1C}">
                <a14:useLocalDpi xmlns:a14="http://schemas.microsoft.com/office/drawing/2010/main" val="0"/>
              </a:ext>
            </a:extLst>
          </a:blip>
          <a:srcRect l="-3541" r="15134"/>
          <a:stretch/>
        </p:blipFill>
        <p:spPr>
          <a:xfrm>
            <a:off x="206638" y="1709583"/>
            <a:ext cx="8101615" cy="4582035"/>
          </a:xfrm>
          <a:prstGeom prst="rect">
            <a:avLst/>
          </a:prstGeom>
        </p:spPr>
      </p:pic>
      <p:sp>
        <p:nvSpPr>
          <p:cNvPr id="9" name="Google Shape;1792;p89">
            <a:extLst>
              <a:ext uri="{FF2B5EF4-FFF2-40B4-BE49-F238E27FC236}">
                <a16:creationId xmlns:a16="http://schemas.microsoft.com/office/drawing/2014/main" id="{FA0D0B9C-F0FD-496D-82DE-4C23E37CBEEC}"/>
              </a:ext>
            </a:extLst>
          </p:cNvPr>
          <p:cNvSpPr txBox="1"/>
          <p:nvPr/>
        </p:nvSpPr>
        <p:spPr>
          <a:xfrm>
            <a:off x="8624016" y="3180169"/>
            <a:ext cx="3361346" cy="1201027"/>
          </a:xfrm>
          <a:prstGeom prst="rect">
            <a:avLst/>
          </a:prstGeom>
          <a:noFill/>
          <a:ln>
            <a:noFill/>
          </a:ln>
        </p:spPr>
        <p:txBody>
          <a:bodyPr spcFirstLastPara="1" wrap="square" lIns="91425" tIns="45700" rIns="91425" bIns="45700" anchor="t" anchorCtr="0">
            <a:noAutofit/>
          </a:bodyPr>
          <a:lstStyle/>
          <a:p>
            <a:pPr lvl="0"/>
            <a:r>
              <a:rPr lang="en-US" sz="2400" b="1" dirty="0">
                <a:solidFill>
                  <a:schemeClr val="dk1"/>
                </a:solidFill>
                <a:latin typeface="Arial"/>
                <a:ea typeface="Arial"/>
                <a:cs typeface="Arial"/>
                <a:sym typeface="Arial"/>
              </a:rPr>
              <a:t>Seen 21% less frequently on high-risk reefs</a:t>
            </a:r>
          </a:p>
          <a:p>
            <a:pPr marL="0" marR="0" lvl="0" indent="0" algn="l" rtl="0">
              <a:spcBef>
                <a:spcPts val="0"/>
              </a:spcBef>
              <a:spcAft>
                <a:spcPts val="0"/>
              </a:spcAft>
              <a:buNone/>
            </a:pPr>
            <a:endParaRPr lang="en-US" sz="2400" b="1" dirty="0">
              <a:solidFill>
                <a:schemeClr val="dk1"/>
              </a:solidFill>
              <a:latin typeface="Arial"/>
              <a:ea typeface="Arial"/>
              <a:cs typeface="Arial"/>
              <a:sym typeface="Arial"/>
            </a:endParaRPr>
          </a:p>
        </p:txBody>
      </p:sp>
      <p:sp>
        <p:nvSpPr>
          <p:cNvPr id="10" name="Google Shape;1794;p89">
            <a:extLst>
              <a:ext uri="{FF2B5EF4-FFF2-40B4-BE49-F238E27FC236}">
                <a16:creationId xmlns:a16="http://schemas.microsoft.com/office/drawing/2014/main" id="{6C346F19-BABE-4202-8E08-F41C0850D89B}"/>
              </a:ext>
            </a:extLst>
          </p:cNvPr>
          <p:cNvSpPr txBox="1"/>
          <p:nvPr/>
        </p:nvSpPr>
        <p:spPr>
          <a:xfrm>
            <a:off x="8624016" y="1275779"/>
            <a:ext cx="2729333" cy="120102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Poisson GLM:</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Treatment: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0.0001</a:t>
            </a:r>
          </a:p>
          <a:p>
            <a:pPr>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0.0001</a:t>
            </a:r>
          </a:p>
          <a:p>
            <a:pPr>
              <a:buClr>
                <a:schemeClr val="dk1"/>
              </a:buClr>
              <a:buSzPts val="1600"/>
            </a:pPr>
            <a:r>
              <a:rPr lang="en-US" dirty="0">
                <a:solidFill>
                  <a:schemeClr val="dk1"/>
                </a:solidFill>
                <a:latin typeface="Arial" panose="020B0604020202020204" pitchFamily="34" charset="0"/>
                <a:ea typeface="Arial"/>
                <a:cs typeface="Arial" panose="020B0604020202020204" pitchFamily="34" charset="0"/>
                <a:sym typeface="Arial"/>
              </a:rPr>
              <a:t>Treatment*time: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0.63</a:t>
            </a: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14" name="Google Shape;1818;p91">
            <a:extLst>
              <a:ext uri="{FF2B5EF4-FFF2-40B4-BE49-F238E27FC236}">
                <a16:creationId xmlns:a16="http://schemas.microsoft.com/office/drawing/2014/main" id="{72C66900-7E9E-460D-BD2D-11CC4D0742DC}"/>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dirty="0">
                <a:solidFill>
                  <a:schemeClr val="dk1"/>
                </a:solidFill>
                <a:latin typeface="Arial"/>
                <a:cs typeface="Arial"/>
                <a:sym typeface="Arial"/>
              </a:rPr>
              <a:t>Fewer gobies observed on high-risk reefs</a:t>
            </a:r>
            <a:endParaRPr sz="4200" dirty="0"/>
          </a:p>
        </p:txBody>
      </p:sp>
      <p:pic>
        <p:nvPicPr>
          <p:cNvPr id="20" name="Picture 19">
            <a:extLst>
              <a:ext uri="{FF2B5EF4-FFF2-40B4-BE49-F238E27FC236}">
                <a16:creationId xmlns:a16="http://schemas.microsoft.com/office/drawing/2014/main" id="{17FFD66A-A5C6-4C93-96B5-9674794AD4BC}"/>
              </a:ext>
            </a:extLst>
          </p:cNvPr>
          <p:cNvPicPr>
            <a:picLocks noChangeAspect="1"/>
          </p:cNvPicPr>
          <p:nvPr/>
        </p:nvPicPr>
        <p:blipFill>
          <a:blip r:embed="rId4"/>
          <a:stretch>
            <a:fillRect/>
          </a:stretch>
        </p:blipFill>
        <p:spPr>
          <a:xfrm>
            <a:off x="6096000" y="1598624"/>
            <a:ext cx="1846136" cy="1119159"/>
          </a:xfrm>
          <a:prstGeom prst="rect">
            <a:avLst/>
          </a:prstGeom>
        </p:spPr>
      </p:pic>
      <p:pic>
        <p:nvPicPr>
          <p:cNvPr id="12" name="Picture 11">
            <a:extLst>
              <a:ext uri="{FF2B5EF4-FFF2-40B4-BE49-F238E27FC236}">
                <a16:creationId xmlns:a16="http://schemas.microsoft.com/office/drawing/2014/main" id="{7002A549-C9A3-4F8B-BF11-2655DBE024E9}"/>
              </a:ext>
            </a:extLst>
          </p:cNvPr>
          <p:cNvPicPr>
            <a:picLocks noChangeAspect="1"/>
          </p:cNvPicPr>
          <p:nvPr/>
        </p:nvPicPr>
        <p:blipFill>
          <a:blip r:embed="rId5"/>
          <a:stretch>
            <a:fillRect/>
          </a:stretch>
        </p:blipFill>
        <p:spPr>
          <a:xfrm>
            <a:off x="445146" y="1147019"/>
            <a:ext cx="514350" cy="5267325"/>
          </a:xfrm>
          <a:prstGeom prst="rect">
            <a:avLst/>
          </a:prstGeom>
        </p:spPr>
      </p:pic>
    </p:spTree>
    <p:extLst>
      <p:ext uri="{BB962C8B-B14F-4D97-AF65-F5344CB8AC3E}">
        <p14:creationId xmlns:p14="http://schemas.microsoft.com/office/powerpoint/2010/main" val="4050506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71CF-C12B-4C9A-90EC-1FC0651E42AF}"/>
              </a:ext>
            </a:extLst>
          </p:cNvPr>
          <p:cNvSpPr>
            <a:spLocks noGrp="1"/>
          </p:cNvSpPr>
          <p:nvPr>
            <p:ph type="title"/>
          </p:nvPr>
        </p:nvSpPr>
        <p:spPr>
          <a:xfrm>
            <a:off x="640162" y="136525"/>
            <a:ext cx="10911677" cy="1325563"/>
          </a:xfrm>
        </p:spPr>
        <p:txBody>
          <a:bodyPr>
            <a:normAutofit fontScale="90000"/>
          </a:bodyPr>
          <a:lstStyle/>
          <a:p>
            <a:pPr algn="ctr"/>
            <a:r>
              <a:rPr lang="en-US" sz="4800" b="1" dirty="0">
                <a:latin typeface="Arial" panose="020B0604020202020204" pitchFamily="34" charset="0"/>
                <a:cs typeface="Arial" panose="020B0604020202020204" pitchFamily="34" charset="0"/>
              </a:rPr>
              <a:t>Observed behaviors varied by treatment</a:t>
            </a:r>
          </a:p>
        </p:txBody>
      </p:sp>
      <p:grpSp>
        <p:nvGrpSpPr>
          <p:cNvPr id="14" name="Group 13">
            <a:extLst>
              <a:ext uri="{FF2B5EF4-FFF2-40B4-BE49-F238E27FC236}">
                <a16:creationId xmlns:a16="http://schemas.microsoft.com/office/drawing/2014/main" id="{43A4CB09-E0DF-412C-9A75-91076DAD4296}"/>
              </a:ext>
            </a:extLst>
          </p:cNvPr>
          <p:cNvGrpSpPr/>
          <p:nvPr/>
        </p:nvGrpSpPr>
        <p:grpSpPr>
          <a:xfrm>
            <a:off x="128517" y="2314483"/>
            <a:ext cx="7991902" cy="3049287"/>
            <a:chOff x="838200" y="2115403"/>
            <a:chExt cx="7991902" cy="3049287"/>
          </a:xfrm>
        </p:grpSpPr>
        <p:pic>
          <p:nvPicPr>
            <p:cNvPr id="17" name="Picture 16">
              <a:extLst>
                <a:ext uri="{FF2B5EF4-FFF2-40B4-BE49-F238E27FC236}">
                  <a16:creationId xmlns:a16="http://schemas.microsoft.com/office/drawing/2014/main" id="{735352D1-9030-4357-89A0-1AFE3A7E058F}"/>
                </a:ext>
              </a:extLst>
            </p:cNvPr>
            <p:cNvPicPr>
              <a:picLocks noChangeAspect="1"/>
            </p:cNvPicPr>
            <p:nvPr/>
          </p:nvPicPr>
          <p:blipFill rotWithShape="1">
            <a:blip r:embed="rId3"/>
            <a:srcRect l="4040" t="13826" r="3565" b="13094"/>
            <a:stretch/>
          </p:blipFill>
          <p:spPr>
            <a:xfrm>
              <a:off x="838200" y="2115403"/>
              <a:ext cx="7991902" cy="3049287"/>
            </a:xfrm>
            <a:prstGeom prst="rect">
              <a:avLst/>
            </a:prstGeom>
          </p:spPr>
        </p:pic>
        <p:pic>
          <p:nvPicPr>
            <p:cNvPr id="12" name="Picture 11">
              <a:extLst>
                <a:ext uri="{FF2B5EF4-FFF2-40B4-BE49-F238E27FC236}">
                  <a16:creationId xmlns:a16="http://schemas.microsoft.com/office/drawing/2014/main" id="{0493E13A-DF6C-4CDF-9C3D-83E78BC1598D}"/>
                </a:ext>
              </a:extLst>
            </p:cNvPr>
            <p:cNvPicPr>
              <a:picLocks noChangeAspect="1"/>
            </p:cNvPicPr>
            <p:nvPr/>
          </p:nvPicPr>
          <p:blipFill rotWithShape="1">
            <a:blip r:embed="rId4"/>
            <a:srcRect r="57598"/>
            <a:stretch/>
          </p:blipFill>
          <p:spPr>
            <a:xfrm>
              <a:off x="7713358" y="2410880"/>
              <a:ext cx="971977" cy="1018120"/>
            </a:xfrm>
            <a:prstGeom prst="rect">
              <a:avLst/>
            </a:prstGeom>
            <a:solidFill>
              <a:schemeClr val="bg1"/>
            </a:solidFill>
          </p:spPr>
        </p:pic>
        <p:sp>
          <p:nvSpPr>
            <p:cNvPr id="13" name="Rectangle 12">
              <a:extLst>
                <a:ext uri="{FF2B5EF4-FFF2-40B4-BE49-F238E27FC236}">
                  <a16:creationId xmlns:a16="http://schemas.microsoft.com/office/drawing/2014/main" id="{3D9F2389-B3D3-4A38-BC2D-7A0A9D61BAF1}"/>
                </a:ext>
              </a:extLst>
            </p:cNvPr>
            <p:cNvSpPr/>
            <p:nvPr/>
          </p:nvSpPr>
          <p:spPr>
            <a:xfrm>
              <a:off x="1356951" y="4292843"/>
              <a:ext cx="2045467" cy="338554"/>
            </a:xfrm>
            <a:prstGeom prst="rect">
              <a:avLst/>
            </a:prstGeom>
            <a:solidFill>
              <a:schemeClr val="bg1"/>
            </a:solidFill>
          </p:spPr>
          <p:txBody>
            <a:bodyPr wrap="square">
              <a:spAutoFit/>
            </a:bodyPr>
            <a:lstStyle/>
            <a:p>
              <a:r>
                <a:rPr lang="en-US" sz="1600" dirty="0">
                  <a:solidFill>
                    <a:schemeClr val="dk1"/>
                  </a:solidFill>
                  <a:latin typeface="Arial" panose="020B0604020202020204" pitchFamily="34" charset="0"/>
                  <a:cs typeface="Arial" panose="020B0604020202020204" pitchFamily="34" charset="0"/>
                  <a:sym typeface="Arial"/>
                </a:rPr>
                <a:t>2D Stress = 0.09</a:t>
              </a:r>
              <a:endParaRPr lang="en-US" sz="1600" dirty="0"/>
            </a:p>
          </p:txBody>
        </p:sp>
        <p:sp>
          <p:nvSpPr>
            <p:cNvPr id="15" name="Rectangle 14">
              <a:extLst>
                <a:ext uri="{FF2B5EF4-FFF2-40B4-BE49-F238E27FC236}">
                  <a16:creationId xmlns:a16="http://schemas.microsoft.com/office/drawing/2014/main" id="{742CF54D-08FF-4B17-834C-72C51572AE92}"/>
                </a:ext>
              </a:extLst>
            </p:cNvPr>
            <p:cNvSpPr/>
            <p:nvPr/>
          </p:nvSpPr>
          <p:spPr>
            <a:xfrm>
              <a:off x="1378218" y="2489128"/>
              <a:ext cx="1333086" cy="19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F5694E1-EF17-4C53-ABA3-CE7A67E6F80F}"/>
                </a:ext>
              </a:extLst>
            </p:cNvPr>
            <p:cNvSpPr/>
            <p:nvPr/>
          </p:nvSpPr>
          <p:spPr>
            <a:xfrm>
              <a:off x="4159873" y="4795358"/>
              <a:ext cx="2045467" cy="369332"/>
            </a:xfrm>
            <a:prstGeom prst="rect">
              <a:avLst/>
            </a:prstGeom>
            <a:solidFill>
              <a:schemeClr val="bg1"/>
            </a:solidFill>
          </p:spPr>
          <p:txBody>
            <a:bodyPr wrap="square">
              <a:spAutoFit/>
            </a:bodyPr>
            <a:lstStyle/>
            <a:p>
              <a:pPr algn="ctr"/>
              <a:r>
                <a:rPr lang="en-US" dirty="0" err="1">
                  <a:solidFill>
                    <a:schemeClr val="dk1"/>
                  </a:solidFill>
                  <a:latin typeface="Arial" panose="020B0604020202020204" pitchFamily="34" charset="0"/>
                  <a:cs typeface="Arial" panose="020B0604020202020204" pitchFamily="34" charset="0"/>
                  <a:sym typeface="Arial"/>
                </a:rPr>
                <a:t>nMDS</a:t>
              </a:r>
              <a:r>
                <a:rPr lang="en-US" dirty="0">
                  <a:solidFill>
                    <a:schemeClr val="dk1"/>
                  </a:solidFill>
                  <a:latin typeface="Arial" panose="020B0604020202020204" pitchFamily="34" charset="0"/>
                  <a:cs typeface="Arial" panose="020B0604020202020204" pitchFamily="34" charset="0"/>
                  <a:sym typeface="Arial"/>
                </a:rPr>
                <a:t> 1</a:t>
              </a:r>
              <a:endParaRPr lang="en-US" dirty="0"/>
            </a:p>
          </p:txBody>
        </p:sp>
        <p:sp>
          <p:nvSpPr>
            <p:cNvPr id="18" name="Rectangle 17">
              <a:extLst>
                <a:ext uri="{FF2B5EF4-FFF2-40B4-BE49-F238E27FC236}">
                  <a16:creationId xmlns:a16="http://schemas.microsoft.com/office/drawing/2014/main" id="{DA41B442-5C30-4EC8-B27C-53CD35A4D309}"/>
                </a:ext>
              </a:extLst>
            </p:cNvPr>
            <p:cNvSpPr/>
            <p:nvPr/>
          </p:nvSpPr>
          <p:spPr>
            <a:xfrm rot="16200000">
              <a:off x="134" y="3327196"/>
              <a:ext cx="2045467" cy="369332"/>
            </a:xfrm>
            <a:prstGeom prst="rect">
              <a:avLst/>
            </a:prstGeom>
            <a:solidFill>
              <a:schemeClr val="bg1"/>
            </a:solidFill>
          </p:spPr>
          <p:txBody>
            <a:bodyPr wrap="square">
              <a:spAutoFit/>
            </a:bodyPr>
            <a:lstStyle/>
            <a:p>
              <a:pPr algn="ctr"/>
              <a:r>
                <a:rPr lang="en-US" dirty="0" err="1">
                  <a:solidFill>
                    <a:schemeClr val="dk1"/>
                  </a:solidFill>
                  <a:latin typeface="Arial" panose="020B0604020202020204" pitchFamily="34" charset="0"/>
                  <a:cs typeface="Arial" panose="020B0604020202020204" pitchFamily="34" charset="0"/>
                  <a:sym typeface="Arial"/>
                </a:rPr>
                <a:t>nMDS</a:t>
              </a:r>
              <a:r>
                <a:rPr lang="en-US" dirty="0">
                  <a:solidFill>
                    <a:schemeClr val="dk1"/>
                  </a:solidFill>
                  <a:latin typeface="Arial" panose="020B0604020202020204" pitchFamily="34" charset="0"/>
                  <a:cs typeface="Arial" panose="020B0604020202020204" pitchFamily="34" charset="0"/>
                  <a:sym typeface="Arial"/>
                </a:rPr>
                <a:t> 2</a:t>
              </a:r>
              <a:endParaRPr lang="en-US" dirty="0"/>
            </a:p>
          </p:txBody>
        </p:sp>
      </p:grpSp>
      <p:sp>
        <p:nvSpPr>
          <p:cNvPr id="19" name="Google Shape;1794;p89">
            <a:extLst>
              <a:ext uri="{FF2B5EF4-FFF2-40B4-BE49-F238E27FC236}">
                <a16:creationId xmlns:a16="http://schemas.microsoft.com/office/drawing/2014/main" id="{677E5290-0F47-4232-BB4D-6C351CE35F15}"/>
              </a:ext>
            </a:extLst>
          </p:cNvPr>
          <p:cNvSpPr txBox="1"/>
          <p:nvPr/>
        </p:nvSpPr>
        <p:spPr>
          <a:xfrm>
            <a:off x="8291102" y="1658695"/>
            <a:ext cx="3452881" cy="948030"/>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u="sng" dirty="0">
                <a:solidFill>
                  <a:schemeClr val="dk1"/>
                </a:solidFill>
                <a:latin typeface="Arial" panose="020B0604020202020204" pitchFamily="34" charset="0"/>
                <a:cs typeface="Arial" panose="020B0604020202020204" pitchFamily="34" charset="0"/>
                <a:sym typeface="Arial"/>
              </a:rPr>
              <a:t>MANOVA</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b="1" i="1" dirty="0">
                <a:solidFill>
                  <a:schemeClr val="dk1"/>
                </a:solidFill>
                <a:latin typeface="Arial" panose="020B0604020202020204" pitchFamily="34" charset="0"/>
                <a:cs typeface="Arial" panose="020B0604020202020204" pitchFamily="34" charset="0"/>
                <a:sym typeface="Arial"/>
              </a:rPr>
              <a:t>P</a:t>
            </a:r>
            <a:r>
              <a:rPr lang="en-US" b="1" dirty="0">
                <a:solidFill>
                  <a:schemeClr val="dk1"/>
                </a:solidFill>
                <a:latin typeface="Arial" panose="020B0604020202020204" pitchFamily="34" charset="0"/>
                <a:cs typeface="Arial" panose="020B0604020202020204" pitchFamily="34" charset="0"/>
                <a:sym typeface="Arial"/>
              </a:rPr>
              <a:t> = 0.018</a:t>
            </a: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(Low, Med, High) = 11, 11, 12</a:t>
            </a:r>
          </a:p>
          <a:p>
            <a:pPr lvl="0"/>
            <a:endParaRPr lang="en-US" dirty="0">
              <a:solidFill>
                <a:schemeClr val="dk1"/>
              </a:solidFill>
              <a:latin typeface="Arial" panose="020B0604020202020204" pitchFamily="34" charset="0"/>
              <a:ea typeface="Arial"/>
              <a:cs typeface="Arial" panose="020B0604020202020204" pitchFamily="34" charset="0"/>
              <a:sym typeface="Arial"/>
            </a:endParaRPr>
          </a:p>
          <a:p>
            <a:pPr lvl="0"/>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21" name="Google Shape;1794;p89">
            <a:extLst>
              <a:ext uri="{FF2B5EF4-FFF2-40B4-BE49-F238E27FC236}">
                <a16:creationId xmlns:a16="http://schemas.microsoft.com/office/drawing/2014/main" id="{8421BB55-32C4-4DE7-BFA1-E2154C87820E}"/>
              </a:ext>
            </a:extLst>
          </p:cNvPr>
          <p:cNvSpPr txBox="1"/>
          <p:nvPr/>
        </p:nvSpPr>
        <p:spPr>
          <a:xfrm>
            <a:off x="8291102" y="2818909"/>
            <a:ext cx="3452881" cy="1732623"/>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u="sng" dirty="0">
                <a:solidFill>
                  <a:schemeClr val="dk1"/>
                </a:solidFill>
                <a:latin typeface="Arial" panose="020B0604020202020204" pitchFamily="34" charset="0"/>
                <a:ea typeface="Arial"/>
                <a:cs typeface="Arial" panose="020B0604020202020204" pitchFamily="34" charset="0"/>
                <a:sym typeface="Arial"/>
              </a:rPr>
              <a:t>1-way ANOVAs</a:t>
            </a:r>
          </a:p>
          <a:p>
            <a:pPr lvl="0"/>
            <a:r>
              <a:rPr lang="en-US" dirty="0">
                <a:solidFill>
                  <a:schemeClr val="dk1"/>
                </a:solidFill>
                <a:latin typeface="Arial" panose="020B0604020202020204" pitchFamily="34" charset="0"/>
                <a:ea typeface="Arial"/>
                <a:cs typeface="Arial" panose="020B0604020202020204" pitchFamily="34" charset="0"/>
                <a:sym typeface="Arial"/>
              </a:rPr>
              <a:t>Exposure time: </a:t>
            </a:r>
            <a:r>
              <a:rPr lang="en-US" b="1" i="1" dirty="0">
                <a:solidFill>
                  <a:schemeClr val="dk1"/>
                </a:solidFill>
                <a:latin typeface="Arial" panose="020B0604020202020204" pitchFamily="34" charset="0"/>
                <a:ea typeface="Arial"/>
                <a:cs typeface="Arial" panose="020B0604020202020204" pitchFamily="34" charset="0"/>
                <a:sym typeface="Arial"/>
              </a:rPr>
              <a:t>P </a:t>
            </a:r>
            <a:r>
              <a:rPr lang="en-US" b="1" dirty="0">
                <a:solidFill>
                  <a:schemeClr val="dk1"/>
                </a:solidFill>
                <a:latin typeface="Arial" panose="020B0604020202020204" pitchFamily="34" charset="0"/>
                <a:ea typeface="Arial"/>
                <a:cs typeface="Arial" panose="020B0604020202020204" pitchFamily="34" charset="0"/>
                <a:sym typeface="Arial"/>
              </a:rPr>
              <a:t>= 0.009</a:t>
            </a:r>
          </a:p>
          <a:p>
            <a:pPr lvl="0"/>
            <a:r>
              <a:rPr lang="en-US" dirty="0">
                <a:solidFill>
                  <a:schemeClr val="dk1"/>
                </a:solidFill>
                <a:latin typeface="Arial" panose="020B0604020202020204" pitchFamily="34" charset="0"/>
                <a:ea typeface="Arial"/>
                <a:cs typeface="Arial" panose="020B0604020202020204" pitchFamily="34" charset="0"/>
                <a:sym typeface="Arial"/>
              </a:rPr>
              <a:t>Movements*min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0.086</a:t>
            </a:r>
          </a:p>
          <a:p>
            <a:r>
              <a:rPr lang="en-US" dirty="0">
                <a:solidFill>
                  <a:schemeClr val="dk1"/>
                </a:solidFill>
                <a:latin typeface="Arial" panose="020B0604020202020204" pitchFamily="34" charset="0"/>
                <a:ea typeface="Arial"/>
                <a:cs typeface="Arial" panose="020B0604020202020204" pitchFamily="34" charset="0"/>
                <a:sym typeface="Arial"/>
              </a:rPr>
              <a:t>Bites*min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0.48</a:t>
            </a:r>
          </a:p>
          <a:p>
            <a:r>
              <a:rPr lang="en-US" dirty="0">
                <a:solidFill>
                  <a:schemeClr val="dk1"/>
                </a:solidFill>
                <a:latin typeface="Arial" panose="020B0604020202020204" pitchFamily="34" charset="0"/>
                <a:ea typeface="Arial"/>
                <a:cs typeface="Arial" panose="020B0604020202020204" pitchFamily="34" charset="0"/>
                <a:sym typeface="Arial"/>
              </a:rPr>
              <a:t>Courtship*min</a:t>
            </a:r>
            <a:r>
              <a:rPr lang="en-US" baseline="30000" dirty="0">
                <a:solidFill>
                  <a:schemeClr val="dk1"/>
                </a:solidFill>
                <a:latin typeface="Arial" panose="020B0604020202020204" pitchFamily="34" charset="0"/>
                <a:ea typeface="Arial"/>
                <a:cs typeface="Arial" panose="020B0604020202020204" pitchFamily="34" charset="0"/>
                <a:sym typeface="Arial"/>
              </a:rPr>
              <a:t>-1</a:t>
            </a:r>
            <a:r>
              <a:rPr lang="en-US" dirty="0">
                <a:solidFill>
                  <a:schemeClr val="dk1"/>
                </a:solidFill>
                <a:latin typeface="Arial" panose="020B0604020202020204" pitchFamily="34" charset="0"/>
                <a:ea typeface="Arial"/>
                <a:cs typeface="Arial" panose="020B0604020202020204" pitchFamily="34" charset="0"/>
                <a:sym typeface="Arial"/>
              </a:rPr>
              <a: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0.91</a:t>
            </a:r>
          </a:p>
          <a:p>
            <a:r>
              <a:rPr lang="en-US" dirty="0">
                <a:solidFill>
                  <a:schemeClr val="dk1"/>
                </a:solidFill>
                <a:latin typeface="Arial" panose="020B0604020202020204" pitchFamily="34" charset="0"/>
                <a:ea typeface="Arial"/>
                <a:cs typeface="Arial" panose="020B0604020202020204" pitchFamily="34" charset="0"/>
                <a:sym typeface="Arial"/>
              </a:rPr>
              <a:t>Distance moved: 0.19</a:t>
            </a:r>
          </a:p>
          <a:p>
            <a:pPr lvl="0"/>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25" name="Rectangle 24">
            <a:extLst>
              <a:ext uri="{FF2B5EF4-FFF2-40B4-BE49-F238E27FC236}">
                <a16:creationId xmlns:a16="http://schemas.microsoft.com/office/drawing/2014/main" id="{3D0E4363-1F3A-45F7-A4B0-B96C575432F4}"/>
              </a:ext>
            </a:extLst>
          </p:cNvPr>
          <p:cNvSpPr/>
          <p:nvPr/>
        </p:nvSpPr>
        <p:spPr>
          <a:xfrm>
            <a:off x="8263099" y="4763716"/>
            <a:ext cx="3777868" cy="1200329"/>
          </a:xfrm>
          <a:prstGeom prst="rect">
            <a:avLst/>
          </a:prstGeom>
        </p:spPr>
        <p:txBody>
          <a:bodyPr wrap="square">
            <a:spAutoFit/>
          </a:bodyPr>
          <a:lstStyle/>
          <a:p>
            <a:r>
              <a:rPr lang="en-US" sz="2400" b="1" dirty="0">
                <a:solidFill>
                  <a:schemeClr val="dk1"/>
                </a:solidFill>
                <a:latin typeface="Arial"/>
                <a:cs typeface="Arial"/>
                <a:sym typeface="Arial"/>
              </a:rPr>
              <a:t>Gobies seen 18% less frequently on high-risk reefs</a:t>
            </a:r>
            <a:endParaRPr lang="en-US" sz="2400" dirty="0"/>
          </a:p>
        </p:txBody>
      </p:sp>
    </p:spTree>
    <p:extLst>
      <p:ext uri="{BB962C8B-B14F-4D97-AF65-F5344CB8AC3E}">
        <p14:creationId xmlns:p14="http://schemas.microsoft.com/office/powerpoint/2010/main" val="11581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P spid="21" grpId="0" animBg="1"/>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833"/>
        <p:cNvGrpSpPr/>
        <p:nvPr/>
      </p:nvGrpSpPr>
      <p:grpSpPr>
        <a:xfrm>
          <a:off x="0" y="0"/>
          <a:ext cx="0" cy="0"/>
          <a:chOff x="0" y="0"/>
          <a:chExt cx="0" cy="0"/>
        </a:xfrm>
      </p:grpSpPr>
      <p:pic>
        <p:nvPicPr>
          <p:cNvPr id="4" name="Picture 3">
            <a:extLst>
              <a:ext uri="{FF2B5EF4-FFF2-40B4-BE49-F238E27FC236}">
                <a16:creationId xmlns:a16="http://schemas.microsoft.com/office/drawing/2014/main" id="{087CB768-100C-4604-A980-1D8C8C836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561" y="1472317"/>
            <a:ext cx="5479191" cy="4870392"/>
          </a:xfrm>
          <a:prstGeom prst="rect">
            <a:avLst/>
          </a:prstGeom>
        </p:spPr>
      </p:pic>
      <p:sp>
        <p:nvSpPr>
          <p:cNvPr id="18" name="Google Shape;1841;p93">
            <a:extLst>
              <a:ext uri="{FF2B5EF4-FFF2-40B4-BE49-F238E27FC236}">
                <a16:creationId xmlns:a16="http://schemas.microsoft.com/office/drawing/2014/main" id="{8A39BDDE-498A-4D60-96F1-494AB002EAD2}"/>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b="1" dirty="0">
                <a:solidFill>
                  <a:schemeClr val="dk1"/>
                </a:solidFill>
                <a:latin typeface="Arial"/>
                <a:cs typeface="Arial"/>
                <a:sym typeface="Arial"/>
              </a:rPr>
              <a:t>Less time exposed on high-risk reefs</a:t>
            </a:r>
            <a:endParaRPr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722776" y="1358250"/>
            <a:ext cx="2324999" cy="65180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dirty="0">
                <a:solidFill>
                  <a:schemeClr val="dk1"/>
                </a:solidFill>
                <a:latin typeface="Arial" panose="020B0604020202020204" pitchFamily="34" charset="0"/>
                <a:cs typeface="Arial" panose="020B0604020202020204" pitchFamily="34" charset="0"/>
                <a:sym typeface="Arial"/>
              </a:rPr>
              <a:t>ANOVA</a:t>
            </a:r>
          </a:p>
          <a:p>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b="1" i="1" dirty="0">
                <a:solidFill>
                  <a:schemeClr val="dk1"/>
                </a:solidFill>
                <a:latin typeface="Arial" panose="020B0604020202020204" pitchFamily="34" charset="0"/>
                <a:ea typeface="Arial"/>
                <a:cs typeface="Arial" panose="020B0604020202020204" pitchFamily="34" charset="0"/>
                <a:sym typeface="Arial"/>
              </a:rPr>
              <a:t>p </a:t>
            </a:r>
            <a:r>
              <a:rPr lang="en-US" b="1" dirty="0">
                <a:solidFill>
                  <a:schemeClr val="dk1"/>
                </a:solidFill>
                <a:latin typeface="Arial" panose="020B0604020202020204" pitchFamily="34" charset="0"/>
                <a:ea typeface="Arial"/>
                <a:cs typeface="Arial" panose="020B0604020202020204" pitchFamily="34" charset="0"/>
                <a:sym typeface="Arial"/>
              </a:rPr>
              <a:t>= 0.007</a:t>
            </a: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7" name="TextBox 6">
            <a:extLst>
              <a:ext uri="{FF2B5EF4-FFF2-40B4-BE49-F238E27FC236}">
                <a16:creationId xmlns:a16="http://schemas.microsoft.com/office/drawing/2014/main" id="{83325A7C-E2D5-46EE-BBE6-97B9D1D5199A}"/>
              </a:ext>
            </a:extLst>
          </p:cNvPr>
          <p:cNvSpPr txBox="1"/>
          <p:nvPr/>
        </p:nvSpPr>
        <p:spPr>
          <a:xfrm>
            <a:off x="5799345" y="1810764"/>
            <a:ext cx="352927"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3306032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833"/>
        <p:cNvGrpSpPr/>
        <p:nvPr/>
      </p:nvGrpSpPr>
      <p:grpSpPr>
        <a:xfrm>
          <a:off x="0" y="0"/>
          <a:ext cx="0" cy="0"/>
          <a:chOff x="0" y="0"/>
          <a:chExt cx="0" cy="0"/>
        </a:xfrm>
      </p:grpSpPr>
      <p:pic>
        <p:nvPicPr>
          <p:cNvPr id="19" name="Picture 18">
            <a:extLst>
              <a:ext uri="{FF2B5EF4-FFF2-40B4-BE49-F238E27FC236}">
                <a16:creationId xmlns:a16="http://schemas.microsoft.com/office/drawing/2014/main" id="{5528D778-F41B-4877-BF88-2714F3C39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515" y="1118124"/>
            <a:ext cx="5817060" cy="5170720"/>
          </a:xfrm>
          <a:prstGeom prst="rect">
            <a:avLst/>
          </a:prstGeom>
        </p:spPr>
      </p:pic>
      <p:sp>
        <p:nvSpPr>
          <p:cNvPr id="18" name="Google Shape;1841;p93">
            <a:extLst>
              <a:ext uri="{FF2B5EF4-FFF2-40B4-BE49-F238E27FC236}">
                <a16:creationId xmlns:a16="http://schemas.microsoft.com/office/drawing/2014/main" id="{8A39BDDE-498A-4D60-96F1-494AB002EAD2}"/>
              </a:ext>
            </a:extLst>
          </p:cNvPr>
          <p:cNvSpPr txBox="1">
            <a:spLocks noGrp="1"/>
          </p:cNvSpPr>
          <p:nvPr>
            <p:ph type="title"/>
          </p:nvPr>
        </p:nvSpPr>
        <p:spPr>
          <a:xfrm>
            <a:off x="0" y="-110362"/>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3800" b="1" dirty="0">
                <a:solidFill>
                  <a:schemeClr val="dk1"/>
                </a:solidFill>
                <a:latin typeface="Arial"/>
                <a:cs typeface="Arial"/>
                <a:sym typeface="Arial"/>
              </a:rPr>
              <a:t>Similar courtship and foraging among treatments</a:t>
            </a:r>
            <a:endParaRPr sz="3800" dirty="0"/>
          </a:p>
        </p:txBody>
      </p:sp>
      <p:sp>
        <p:nvSpPr>
          <p:cNvPr id="24" name="Google Shape;1794;p89">
            <a:extLst>
              <a:ext uri="{FF2B5EF4-FFF2-40B4-BE49-F238E27FC236}">
                <a16:creationId xmlns:a16="http://schemas.microsoft.com/office/drawing/2014/main" id="{A0570702-5D7A-4F7C-B33C-9704D9327BB8}"/>
              </a:ext>
            </a:extLst>
          </p:cNvPr>
          <p:cNvSpPr txBox="1"/>
          <p:nvPr/>
        </p:nvSpPr>
        <p:spPr>
          <a:xfrm>
            <a:off x="8114181" y="905002"/>
            <a:ext cx="1054417" cy="43055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i="1" dirty="0">
                <a:solidFill>
                  <a:schemeClr val="dk1"/>
                </a:solidFill>
                <a:latin typeface="Arial" panose="020B0604020202020204" pitchFamily="34" charset="0"/>
                <a:cs typeface="Arial" panose="020B0604020202020204" pitchFamily="34" charset="0"/>
                <a:sym typeface="Arial"/>
              </a:rPr>
              <a:t>P </a:t>
            </a:r>
            <a:r>
              <a:rPr lang="en-US" dirty="0">
                <a:solidFill>
                  <a:schemeClr val="dk1"/>
                </a:solidFill>
                <a:latin typeface="Arial" panose="020B0604020202020204" pitchFamily="34" charset="0"/>
                <a:cs typeface="Arial" panose="020B0604020202020204" pitchFamily="34" charset="0"/>
                <a:sym typeface="Arial"/>
              </a:rPr>
              <a:t>= 0.48</a:t>
            </a:r>
            <a:endParaRPr lang="en-US"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p:txBody>
      </p:sp>
      <p:pic>
        <p:nvPicPr>
          <p:cNvPr id="12" name="Picture 11">
            <a:extLst>
              <a:ext uri="{FF2B5EF4-FFF2-40B4-BE49-F238E27FC236}">
                <a16:creationId xmlns:a16="http://schemas.microsoft.com/office/drawing/2014/main" id="{C038A219-F6A5-4642-8936-1D7AF8996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11" y="1142256"/>
            <a:ext cx="5789912" cy="5146588"/>
          </a:xfrm>
          <a:prstGeom prst="rect">
            <a:avLst/>
          </a:prstGeom>
        </p:spPr>
      </p:pic>
      <p:sp>
        <p:nvSpPr>
          <p:cNvPr id="13" name="Google Shape;1794;p89">
            <a:extLst>
              <a:ext uri="{FF2B5EF4-FFF2-40B4-BE49-F238E27FC236}">
                <a16:creationId xmlns:a16="http://schemas.microsoft.com/office/drawing/2014/main" id="{EA2109FB-A5B3-46C6-B08D-EA888AFB2172}"/>
              </a:ext>
            </a:extLst>
          </p:cNvPr>
          <p:cNvSpPr txBox="1"/>
          <p:nvPr/>
        </p:nvSpPr>
        <p:spPr>
          <a:xfrm>
            <a:off x="2005306" y="905002"/>
            <a:ext cx="1054417" cy="43055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i="1" dirty="0">
                <a:solidFill>
                  <a:schemeClr val="dk1"/>
                </a:solidFill>
                <a:latin typeface="Arial" panose="020B0604020202020204" pitchFamily="34" charset="0"/>
                <a:cs typeface="Arial" panose="020B0604020202020204" pitchFamily="34" charset="0"/>
                <a:sym typeface="Arial"/>
              </a:rPr>
              <a:t>P </a:t>
            </a:r>
            <a:r>
              <a:rPr lang="en-US" dirty="0">
                <a:solidFill>
                  <a:schemeClr val="dk1"/>
                </a:solidFill>
                <a:latin typeface="Arial" panose="020B0604020202020204" pitchFamily="34" charset="0"/>
                <a:cs typeface="Arial" panose="020B0604020202020204" pitchFamily="34" charset="0"/>
                <a:sym typeface="Arial"/>
              </a:rPr>
              <a:t>= 0.91</a:t>
            </a:r>
            <a:endParaRPr lang="en-US"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324205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 2: Observed effects of predation risk on bluebanded gobies </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3" y="1782395"/>
            <a:ext cx="11483095" cy="3847207"/>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Overall behavioral differences</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More time hidden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courtship, foraging, and survival</a:t>
            </a:r>
            <a:endParaRPr lang="en-US" sz="3600" b="1"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35458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9A684D-5FA4-4DA7-8F9C-ADA25F6715C3}"/>
              </a:ext>
            </a:extLst>
          </p:cNvPr>
          <p:cNvGraphicFramePr>
            <a:graphicFrameLocks noGrp="1"/>
          </p:cNvGraphicFramePr>
          <p:nvPr>
            <p:extLst>
              <p:ext uri="{D42A27DB-BD31-4B8C-83A1-F6EECF244321}">
                <p14:modId xmlns:p14="http://schemas.microsoft.com/office/powerpoint/2010/main" val="522982026"/>
              </p:ext>
            </p:extLst>
          </p:nvPr>
        </p:nvGraphicFramePr>
        <p:xfrm>
          <a:off x="117305" y="793207"/>
          <a:ext cx="11951368" cy="5271586"/>
        </p:xfrm>
        <a:graphic>
          <a:graphicData uri="http://schemas.openxmlformats.org/drawingml/2006/table">
            <a:tbl>
              <a:tblPr firstRow="1" bandRow="1">
                <a:tableStyleId>{073A0DAA-6AF3-43AB-8588-CEC1D06C72B9}</a:tableStyleId>
              </a:tblPr>
              <a:tblGrid>
                <a:gridCol w="2421028">
                  <a:extLst>
                    <a:ext uri="{9D8B030D-6E8A-4147-A177-3AD203B41FA5}">
                      <a16:colId xmlns:a16="http://schemas.microsoft.com/office/drawing/2014/main" val="4037537567"/>
                    </a:ext>
                  </a:extLst>
                </a:gridCol>
                <a:gridCol w="1283468">
                  <a:extLst>
                    <a:ext uri="{9D8B030D-6E8A-4147-A177-3AD203B41FA5}">
                      <a16:colId xmlns:a16="http://schemas.microsoft.com/office/drawing/2014/main" val="384039870"/>
                    </a:ext>
                  </a:extLst>
                </a:gridCol>
                <a:gridCol w="1485628">
                  <a:extLst>
                    <a:ext uri="{9D8B030D-6E8A-4147-A177-3AD203B41FA5}">
                      <a16:colId xmlns:a16="http://schemas.microsoft.com/office/drawing/2014/main" val="2638209532"/>
                    </a:ext>
                  </a:extLst>
                </a:gridCol>
                <a:gridCol w="2290952">
                  <a:extLst>
                    <a:ext uri="{9D8B030D-6E8A-4147-A177-3AD203B41FA5}">
                      <a16:colId xmlns:a16="http://schemas.microsoft.com/office/drawing/2014/main" val="3416265545"/>
                    </a:ext>
                  </a:extLst>
                </a:gridCol>
                <a:gridCol w="2281745">
                  <a:extLst>
                    <a:ext uri="{9D8B030D-6E8A-4147-A177-3AD203B41FA5}">
                      <a16:colId xmlns:a16="http://schemas.microsoft.com/office/drawing/2014/main" val="3633966423"/>
                    </a:ext>
                  </a:extLst>
                </a:gridCol>
                <a:gridCol w="2188547">
                  <a:extLst>
                    <a:ext uri="{9D8B030D-6E8A-4147-A177-3AD203B41FA5}">
                      <a16:colId xmlns:a16="http://schemas.microsoft.com/office/drawing/2014/main" val="3076419264"/>
                    </a:ext>
                  </a:extLst>
                </a:gridCol>
              </a:tblGrid>
              <a:tr h="1587084">
                <a:tc>
                  <a:txBody>
                    <a:bodyPr/>
                    <a:lstStyle/>
                    <a:p>
                      <a:pPr algn="l"/>
                      <a:r>
                        <a:rPr lang="en-US" sz="2800" dirty="0">
                          <a:latin typeface="Arial" panose="020B0604020202020204" pitchFamily="34" charset="0"/>
                          <a:cs typeface="Arial" panose="020B0604020202020204" pitchFamily="34" charset="0"/>
                        </a:rPr>
                        <a:t>Experiment</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Year</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Trials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Duration</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Initial sex?</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2800" dirty="0">
                          <a:latin typeface="Arial" panose="020B0604020202020204" pitchFamily="34" charset="0"/>
                          <a:cs typeface="Arial" panose="020B0604020202020204" pitchFamily="34" charset="0"/>
                        </a:rPr>
                        <a:t>Treatments</a:t>
                      </a:r>
                    </a:p>
                  </a:txBody>
                  <a:tcPr marL="130041" marR="130041" marT="65020" marB="6502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61772521"/>
                  </a:ext>
                </a:extLst>
              </a:tr>
              <a:tr h="1127188">
                <a:tc>
                  <a:txBody>
                    <a:bodyPr/>
                    <a:lstStyle/>
                    <a:p>
                      <a:pPr algn="ct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2017</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1 week</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Yes</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lvl="0" indent="0" algn="r">
                        <a:buFont typeface="Arial" panose="020B0604020202020204" pitchFamily="34" charset="0"/>
                        <a:buNone/>
                      </a:pPr>
                      <a:r>
                        <a:rPr lang="en-US" sz="2800" b="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6091768"/>
                  </a:ext>
                </a:extLst>
              </a:tr>
              <a:tr h="1278657">
                <a:tc>
                  <a:txBody>
                    <a:bodyPr/>
                    <a:lstStyle/>
                    <a:p>
                      <a:pPr algn="ct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1 month</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33980301"/>
                  </a:ext>
                </a:extLst>
              </a:tr>
              <a:tr h="1278657">
                <a:tc>
                  <a:txBody>
                    <a:bodyPr/>
                    <a:lstStyle/>
                    <a:p>
                      <a:pPr algn="ctr"/>
                      <a:r>
                        <a:rPr lang="en-US" sz="2800" dirty="0">
                          <a:latin typeface="Arial" panose="020B0604020202020204" pitchFamily="34" charset="0"/>
                          <a:cs typeface="Arial" panose="020B0604020202020204" pitchFamily="34" charset="0"/>
                        </a:rPr>
                        <a:t>3</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2018</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800" dirty="0">
                          <a:latin typeface="Arial" panose="020B0604020202020204" pitchFamily="34" charset="0"/>
                          <a:cs typeface="Arial" panose="020B0604020202020204" pitchFamily="34" charset="0"/>
                        </a:rPr>
                        <a:t>1</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dirty="0">
                          <a:latin typeface="Arial" panose="020B0604020202020204" pitchFamily="34" charset="0"/>
                          <a:cs typeface="Arial" panose="020B0604020202020204" pitchFamily="34" charset="0"/>
                        </a:rPr>
                        <a:t>2 weeks</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No</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r">
                        <a:buFont typeface="Arial" panose="020B0604020202020204" pitchFamily="34" charset="0"/>
                        <a:buNone/>
                      </a:pPr>
                      <a:r>
                        <a:rPr lang="en-US" sz="2800" b="1" dirty="0">
                          <a:solidFill>
                            <a:srgbClr val="FF0000"/>
                          </a:solidFill>
                          <a:latin typeface="Arial" panose="020B0604020202020204" pitchFamily="34" charset="0"/>
                          <a:cs typeface="Arial" panose="020B0604020202020204" pitchFamily="34" charset="0"/>
                        </a:rPr>
                        <a:t>4</a:t>
                      </a:r>
                    </a:p>
                  </a:txBody>
                  <a:tcPr marL="130041" marR="130041" marT="65020" marB="650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735726"/>
                  </a:ext>
                </a:extLst>
              </a:tr>
            </a:tbl>
          </a:graphicData>
        </a:graphic>
      </p:graphicFrame>
      <p:sp>
        <p:nvSpPr>
          <p:cNvPr id="7" name="Rectangle 6">
            <a:extLst>
              <a:ext uri="{FF2B5EF4-FFF2-40B4-BE49-F238E27FC236}">
                <a16:creationId xmlns:a16="http://schemas.microsoft.com/office/drawing/2014/main" id="{47061975-9B5E-4A3D-8702-BF0B9ACE8BE7}"/>
              </a:ext>
            </a:extLst>
          </p:cNvPr>
          <p:cNvSpPr/>
          <p:nvPr/>
        </p:nvSpPr>
        <p:spPr>
          <a:xfrm flipV="1">
            <a:off x="57147" y="2388358"/>
            <a:ext cx="12071685" cy="116006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4A02EFE-CF85-4929-A483-096A699EB061}"/>
              </a:ext>
            </a:extLst>
          </p:cNvPr>
          <p:cNvSpPr/>
          <p:nvPr/>
        </p:nvSpPr>
        <p:spPr>
          <a:xfrm flipV="1">
            <a:off x="0" y="3548418"/>
            <a:ext cx="12071685" cy="1211922"/>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2838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34A18C9-43BF-48A7-998C-7DEAA455CD25}"/>
              </a:ext>
            </a:extLst>
          </p:cNvPr>
          <p:cNvSpPr txBox="1">
            <a:spLocks/>
          </p:cNvSpPr>
          <p:nvPr/>
        </p:nvSpPr>
        <p:spPr>
          <a:xfrm>
            <a:off x="348148" y="1413725"/>
            <a:ext cx="6060311" cy="582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Arial" panose="020B0604020202020204" pitchFamily="34" charset="0"/>
                <a:cs typeface="Arial" panose="020B0604020202020204" pitchFamily="34" charset="0"/>
              </a:rPr>
              <a:t>Limitations of previous work</a:t>
            </a:r>
          </a:p>
          <a:p>
            <a:pPr lvl="1"/>
            <a:r>
              <a:rPr lang="en-US" sz="2800" dirty="0">
                <a:latin typeface="Arial" panose="020B0604020202020204" pitchFamily="34" charset="0"/>
                <a:cs typeface="Arial" panose="020B0604020202020204" pitchFamily="34" charset="0"/>
              </a:rPr>
              <a:t>Field experiments mostly correlative</a:t>
            </a:r>
          </a:p>
          <a:p>
            <a:pPr lvl="1"/>
            <a:r>
              <a:rPr lang="en-US" sz="2800" dirty="0">
                <a:latin typeface="Arial" panose="020B0604020202020204" pitchFamily="34" charset="0"/>
                <a:cs typeface="Arial" panose="020B0604020202020204" pitchFamily="34" charset="0"/>
              </a:rPr>
              <a:t>Lab experiments may be unrealistic</a:t>
            </a:r>
          </a:p>
          <a:p>
            <a:pPr marL="0" indent="0">
              <a:buNone/>
            </a:pPr>
            <a:r>
              <a:rPr lang="en-US" sz="3200" b="1" dirty="0">
                <a:latin typeface="Arial" panose="020B0604020202020204" pitchFamily="34" charset="0"/>
                <a:cs typeface="Arial" panose="020B0604020202020204" pitchFamily="34" charset="0"/>
              </a:rPr>
              <a:t>Test with model organism in the field?</a:t>
            </a:r>
          </a:p>
          <a:p>
            <a:pPr marL="457200" lvl="1" indent="0">
              <a:buNone/>
            </a:pPr>
            <a:endParaRPr lang="en-US" sz="600" b="1"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EA28FB33-F61C-4426-A3C1-D1C180AB4D7B}"/>
              </a:ext>
            </a:extLst>
          </p:cNvPr>
          <p:cNvSpPr txBox="1">
            <a:spLocks/>
          </p:cNvSpPr>
          <p:nvPr/>
        </p:nvSpPr>
        <p:spPr>
          <a:xfrm>
            <a:off x="0" y="1288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Arial" panose="020B0604020202020204" pitchFamily="34" charset="0"/>
                <a:cs typeface="Arial" panose="020B0604020202020204" pitchFamily="34" charset="0"/>
              </a:rPr>
              <a:t>Few studies on risk in marine fishes</a:t>
            </a:r>
          </a:p>
        </p:txBody>
      </p:sp>
      <p:sp>
        <p:nvSpPr>
          <p:cNvPr id="12" name="TextBox 11">
            <a:extLst>
              <a:ext uri="{FF2B5EF4-FFF2-40B4-BE49-F238E27FC236}">
                <a16:creationId xmlns:a16="http://schemas.microsoft.com/office/drawing/2014/main" id="{63E686AE-F727-491D-90DD-CCEA5592A218}"/>
              </a:ext>
            </a:extLst>
          </p:cNvPr>
          <p:cNvSpPr txBox="1"/>
          <p:nvPr/>
        </p:nvSpPr>
        <p:spPr>
          <a:xfrm>
            <a:off x="7372350" y="6304690"/>
            <a:ext cx="4657240" cy="400110"/>
          </a:xfrm>
          <a:prstGeom prst="rect">
            <a:avLst/>
          </a:prstGeom>
          <a:solidFill>
            <a:schemeClr val="bg1"/>
          </a:solidFill>
        </p:spPr>
        <p:txBody>
          <a:bodyPr wrap="square" rtlCol="0">
            <a:spAutoFit/>
          </a:bodyPr>
          <a:lstStyle/>
          <a:p>
            <a:pPr algn="r"/>
            <a:r>
              <a:rPr lang="en-US" sz="2000" dirty="0" err="1">
                <a:latin typeface="Arial" panose="020B0604020202020204" pitchFamily="34" charset="0"/>
                <a:cs typeface="Arial" panose="020B0604020202020204" pitchFamily="34" charset="0"/>
              </a:rPr>
              <a:t>Rizzari</a:t>
            </a:r>
            <a:r>
              <a:rPr lang="en-US" sz="2000" dirty="0">
                <a:latin typeface="Arial" panose="020B0604020202020204" pitchFamily="34" charset="0"/>
                <a:cs typeface="Arial" panose="020B0604020202020204" pitchFamily="34" charset="0"/>
              </a:rPr>
              <a:t> et al. 2014, </a:t>
            </a:r>
            <a:r>
              <a:rPr lang="en-US" sz="2000" dirty="0" err="1">
                <a:latin typeface="Arial" panose="020B0604020202020204" pitchFamily="34" charset="0"/>
                <a:cs typeface="Arial" panose="020B0604020202020204" pitchFamily="34" charset="0"/>
              </a:rPr>
              <a:t>Catano</a:t>
            </a:r>
            <a:r>
              <a:rPr lang="en-US" sz="2000" dirty="0">
                <a:latin typeface="Arial" panose="020B0604020202020204" pitchFamily="34" charset="0"/>
                <a:cs typeface="Arial" panose="020B0604020202020204" pitchFamily="34" charset="0"/>
              </a:rPr>
              <a:t> et al. 2016</a:t>
            </a:r>
          </a:p>
        </p:txBody>
      </p:sp>
      <p:pic>
        <p:nvPicPr>
          <p:cNvPr id="9" name="Picture 8">
            <a:extLst>
              <a:ext uri="{FF2B5EF4-FFF2-40B4-BE49-F238E27FC236}">
                <a16:creationId xmlns:a16="http://schemas.microsoft.com/office/drawing/2014/main" id="{92790772-F646-4BE6-A44B-258D0DC02A86}"/>
              </a:ext>
            </a:extLst>
          </p:cNvPr>
          <p:cNvPicPr>
            <a:picLocks noChangeAspect="1"/>
          </p:cNvPicPr>
          <p:nvPr/>
        </p:nvPicPr>
        <p:blipFill>
          <a:blip r:embed="rId3"/>
          <a:stretch>
            <a:fillRect/>
          </a:stretch>
        </p:blipFill>
        <p:spPr>
          <a:xfrm>
            <a:off x="7704875" y="1187532"/>
            <a:ext cx="2712899" cy="4482935"/>
          </a:xfrm>
          <a:prstGeom prst="rect">
            <a:avLst/>
          </a:prstGeom>
        </p:spPr>
      </p:pic>
      <p:sp>
        <p:nvSpPr>
          <p:cNvPr id="3" name="Rectangle 2">
            <a:extLst>
              <a:ext uri="{FF2B5EF4-FFF2-40B4-BE49-F238E27FC236}">
                <a16:creationId xmlns:a16="http://schemas.microsoft.com/office/drawing/2014/main" id="{5B9C8E72-64E9-4CDB-96C1-3312E78E38F5}"/>
              </a:ext>
            </a:extLst>
          </p:cNvPr>
          <p:cNvSpPr/>
          <p:nvPr/>
        </p:nvSpPr>
        <p:spPr>
          <a:xfrm>
            <a:off x="7515225" y="1057275"/>
            <a:ext cx="3071813" cy="4914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F0F3D78-F7D7-4AA3-9FFD-F0BDC0E7059E}"/>
              </a:ext>
            </a:extLst>
          </p:cNvPr>
          <p:cNvGrpSpPr/>
          <p:nvPr/>
        </p:nvGrpSpPr>
        <p:grpSpPr>
          <a:xfrm>
            <a:off x="6327011" y="1468706"/>
            <a:ext cx="5516841" cy="3710111"/>
            <a:chOff x="6419850" y="1420368"/>
            <a:chExt cx="5516841" cy="3710111"/>
          </a:xfrm>
        </p:grpSpPr>
        <p:pic>
          <p:nvPicPr>
            <p:cNvPr id="6" name="Picture 2" descr="Image result for black goby mussel eggs">
              <a:extLst>
                <a:ext uri="{FF2B5EF4-FFF2-40B4-BE49-F238E27FC236}">
                  <a16:creationId xmlns:a16="http://schemas.microsoft.com/office/drawing/2014/main" id="{ECC0D26F-0781-45E4-B73A-747F9A3A0E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962"/>
            <a:stretch/>
          </p:blipFill>
          <p:spPr bwMode="auto">
            <a:xfrm>
              <a:off x="6419850" y="1420368"/>
              <a:ext cx="5505450" cy="371011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BDE7E99-238F-4AAF-9BF1-67E2D9B14647}"/>
                </a:ext>
              </a:extLst>
            </p:cNvPr>
            <p:cNvSpPr/>
            <p:nvPr/>
          </p:nvSpPr>
          <p:spPr>
            <a:xfrm>
              <a:off x="10508543" y="4853480"/>
              <a:ext cx="1428148" cy="276999"/>
            </a:xfrm>
            <a:prstGeom prst="rect">
              <a:avLst/>
            </a:prstGeom>
          </p:spPr>
          <p:txBody>
            <a:bodyPr wrap="none">
              <a:spAutoFit/>
            </a:bodyPr>
            <a:lstStyle/>
            <a:p>
              <a:r>
                <a:rPr lang="en-US" sz="1200" dirty="0" err="1">
                  <a:solidFill>
                    <a:schemeClr val="bg1"/>
                  </a:solidFill>
                  <a:latin typeface="Arial" panose="020B0604020202020204" pitchFamily="34" charset="0"/>
                  <a:cs typeface="Arial" panose="020B0604020202020204" pitchFamily="34" charset="0"/>
                </a:rPr>
                <a:t>Kurakin</a:t>
              </a:r>
              <a:r>
                <a:rPr lang="en-US" sz="1200" dirty="0">
                  <a:solidFill>
                    <a:schemeClr val="bg1"/>
                  </a:solidFill>
                  <a:latin typeface="Arial" panose="020B0604020202020204" pitchFamily="34" charset="0"/>
                  <a:cs typeface="Arial" panose="020B0604020202020204" pitchFamily="34" charset="0"/>
                </a:rPr>
                <a:t> Alexander</a:t>
              </a:r>
              <a:endParaRPr lang="en-US" sz="1000" dirty="0">
                <a:solidFill>
                  <a:schemeClr val="bg1"/>
                </a:solidFill>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44D7F4A4-889B-49E2-AA4F-B84B352BB3CB}"/>
              </a:ext>
            </a:extLst>
          </p:cNvPr>
          <p:cNvSpPr txBox="1"/>
          <p:nvPr/>
        </p:nvSpPr>
        <p:spPr>
          <a:xfrm>
            <a:off x="7704875" y="6335056"/>
            <a:ext cx="4324715" cy="400110"/>
          </a:xfrm>
          <a:prstGeom prst="rect">
            <a:avLst/>
          </a:prstGeom>
          <a:solidFill>
            <a:schemeClr val="bg1"/>
          </a:solidFill>
        </p:spPr>
        <p:txBody>
          <a:bodyPr wrap="square" rtlCol="0">
            <a:spAutoFit/>
          </a:bodyPr>
          <a:lstStyle/>
          <a:p>
            <a:pPr algn="r"/>
            <a:r>
              <a:rPr lang="en-US" sz="2000" dirty="0" err="1">
                <a:latin typeface="Arial" panose="020B0604020202020204" pitchFamily="34" charset="0"/>
                <a:cs typeface="Arial" panose="020B0604020202020204" pitchFamily="34" charset="0"/>
              </a:rPr>
              <a:t>Magnhagen</a:t>
            </a:r>
            <a:r>
              <a:rPr lang="en-US" sz="2000" dirty="0">
                <a:latin typeface="Arial" panose="020B0604020202020204" pitchFamily="34" charset="0"/>
                <a:cs typeface="Arial" panose="020B0604020202020204" pitchFamily="34" charset="0"/>
              </a:rPr>
              <a:t> 1990</a:t>
            </a:r>
          </a:p>
        </p:txBody>
      </p:sp>
    </p:spTree>
    <p:extLst>
      <p:ext uri="{BB962C8B-B14F-4D97-AF65-F5344CB8AC3E}">
        <p14:creationId xmlns:p14="http://schemas.microsoft.com/office/powerpoint/2010/main" val="95495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7BABD4-69EC-4425-9DD0-94046FE41287}"/>
              </a:ext>
            </a:extLst>
          </p:cNvPr>
          <p:cNvPicPr>
            <a:picLocks noChangeAspect="1"/>
          </p:cNvPicPr>
          <p:nvPr/>
        </p:nvPicPr>
        <p:blipFill>
          <a:blip r:embed="rId3"/>
          <a:stretch>
            <a:fillRect/>
          </a:stretch>
        </p:blipFill>
        <p:spPr>
          <a:xfrm>
            <a:off x="275915" y="1760562"/>
            <a:ext cx="11640168" cy="3630305"/>
          </a:xfrm>
          <a:prstGeom prst="rect">
            <a:avLst/>
          </a:prstGeom>
        </p:spPr>
      </p:pic>
      <p:sp>
        <p:nvSpPr>
          <p:cNvPr id="5" name="Google Shape;1841;p93">
            <a:extLst>
              <a:ext uri="{FF2B5EF4-FFF2-40B4-BE49-F238E27FC236}">
                <a16:creationId xmlns:a16="http://schemas.microsoft.com/office/drawing/2014/main" id="{E6E978A8-BCAD-4E4F-BDD6-0D4A772B8730}"/>
              </a:ext>
            </a:extLst>
          </p:cNvPr>
          <p:cNvSpPr txBox="1">
            <a:spLocks/>
          </p:cNvSpPr>
          <p:nvPr/>
        </p:nvSpPr>
        <p:spPr>
          <a:xfrm>
            <a:off x="404883" y="0"/>
            <a:ext cx="11382233" cy="1325700"/>
          </a:xfrm>
          <a:prstGeom prst="rect">
            <a:avLst/>
          </a:prstGeom>
          <a:noFill/>
          <a:ln>
            <a:noFill/>
          </a:ln>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chemeClr val="dk1"/>
              </a:buClr>
              <a:buSzPts val="4400"/>
              <a:buFont typeface="Arial"/>
              <a:buNone/>
            </a:pPr>
            <a:r>
              <a:rPr lang="en-US" b="1" dirty="0">
                <a:solidFill>
                  <a:schemeClr val="dk1"/>
                </a:solidFill>
                <a:latin typeface="Arial"/>
                <a:cs typeface="Arial"/>
                <a:sym typeface="Arial"/>
              </a:rPr>
              <a:t>Added treatment to test for cage artifacts</a:t>
            </a:r>
            <a:endParaRPr lang="en-US" dirty="0"/>
          </a:p>
        </p:txBody>
      </p:sp>
    </p:spTree>
    <p:extLst>
      <p:ext uri="{BB962C8B-B14F-4D97-AF65-F5344CB8AC3E}">
        <p14:creationId xmlns:p14="http://schemas.microsoft.com/office/powerpoint/2010/main" val="4230016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1" name="Google Shape;1818;p91">
            <a:extLst>
              <a:ext uri="{FF2B5EF4-FFF2-40B4-BE49-F238E27FC236}">
                <a16:creationId xmlns:a16="http://schemas.microsoft.com/office/drawing/2014/main" id="{6FE64891-80D9-47F2-90B6-978412546481}"/>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Similar reproduction among risk treatments</a:t>
            </a:r>
            <a:endParaRPr sz="4200" dirty="0"/>
          </a:p>
        </p:txBody>
      </p:sp>
      <p:sp>
        <p:nvSpPr>
          <p:cNvPr id="15" name="Google Shape;1794;p89">
            <a:extLst>
              <a:ext uri="{FF2B5EF4-FFF2-40B4-BE49-F238E27FC236}">
                <a16:creationId xmlns:a16="http://schemas.microsoft.com/office/drawing/2014/main" id="{616EBD69-F6D8-46BC-B740-CC739BBE8C74}"/>
              </a:ext>
            </a:extLst>
          </p:cNvPr>
          <p:cNvSpPr txBox="1"/>
          <p:nvPr/>
        </p:nvSpPr>
        <p:spPr>
          <a:xfrm>
            <a:off x="8086341" y="1302385"/>
            <a:ext cx="3712140" cy="1535007"/>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ANCOVA </a:t>
            </a:r>
          </a:p>
          <a:p>
            <a:pPr lvl="0"/>
            <a:r>
              <a:rPr lang="en-US" dirty="0">
                <a:solidFill>
                  <a:schemeClr val="dk1"/>
                </a:solidFill>
                <a:latin typeface="Arial" panose="020B0604020202020204" pitchFamily="34" charset="0"/>
                <a:cs typeface="Arial" panose="020B0604020202020204" pitchFamily="34" charset="0"/>
                <a:sym typeface="Arial"/>
              </a:rPr>
              <a:t>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0.76</a:t>
            </a:r>
          </a:p>
          <a:p>
            <a:pPr lvl="0"/>
            <a:r>
              <a:rPr lang="en-US" dirty="0">
                <a:solidFill>
                  <a:schemeClr val="dk1"/>
                </a:solidFill>
                <a:latin typeface="Arial" panose="020B0604020202020204" pitchFamily="34" charset="0"/>
                <a:ea typeface="Arial"/>
                <a:cs typeface="Arial" panose="020B0604020202020204" pitchFamily="34" charset="0"/>
                <a:sym typeface="Arial"/>
              </a:rPr>
              <a:t>Recollection: </a:t>
            </a:r>
            <a:r>
              <a:rPr lang="en-US" i="1" dirty="0">
                <a:solidFill>
                  <a:schemeClr val="dk1"/>
                </a:solidFill>
                <a:latin typeface="Arial" panose="020B0604020202020204" pitchFamily="34" charset="0"/>
                <a:ea typeface="Arial"/>
                <a:cs typeface="Arial" panose="020B0604020202020204" pitchFamily="34" charset="0"/>
                <a:sym typeface="Arial"/>
              </a:rPr>
              <a:t>P </a:t>
            </a:r>
            <a:r>
              <a:rPr lang="en-US" dirty="0">
                <a:solidFill>
                  <a:schemeClr val="dk1"/>
                </a:solidFill>
                <a:latin typeface="Arial" panose="020B0604020202020204" pitchFamily="34" charset="0"/>
                <a:ea typeface="Arial"/>
                <a:cs typeface="Arial" panose="020B0604020202020204" pitchFamily="34" charset="0"/>
                <a:sym typeface="Arial"/>
              </a:rPr>
              <a:t>= 0.26</a:t>
            </a:r>
            <a:endParaRPr lang="en-US" i="1" dirty="0">
              <a:solidFill>
                <a:schemeClr val="dk1"/>
              </a:solidFill>
              <a:latin typeface="Arial" panose="020B0604020202020204" pitchFamily="34" charset="0"/>
              <a:ea typeface="Arial"/>
              <a:cs typeface="Arial" panose="020B0604020202020204" pitchFamily="34" charset="0"/>
              <a:sym typeface="Arial"/>
            </a:endParaRPr>
          </a:p>
          <a:p>
            <a:pPr lvl="0"/>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dirty="0">
                <a:latin typeface="Arial" panose="020B0604020202020204" pitchFamily="34" charset="0"/>
                <a:cs typeface="Arial" panose="020B0604020202020204" pitchFamily="34" charset="0"/>
              </a:rPr>
              <a:t>× recollection: </a:t>
            </a:r>
            <a:r>
              <a:rPr lang="en-US" i="1" dirty="0">
                <a:latin typeface="Arial" panose="020B0604020202020204" pitchFamily="34" charset="0"/>
                <a:cs typeface="Arial" panose="020B0604020202020204" pitchFamily="34" charset="0"/>
              </a:rPr>
              <a:t>P </a:t>
            </a:r>
            <a:r>
              <a:rPr lang="en-US" dirty="0">
                <a:latin typeface="Arial" panose="020B0604020202020204" pitchFamily="34" charset="0"/>
                <a:cs typeface="Arial" panose="020B0604020202020204" pitchFamily="34" charset="0"/>
              </a:rPr>
              <a:t>= 0.93</a:t>
            </a:r>
            <a:endParaRPr lang="en-US" dirty="0">
              <a:solidFill>
                <a:schemeClr val="dk1"/>
              </a:solidFill>
              <a:latin typeface="Arial" panose="020B0604020202020204" pitchFamily="34" charset="0"/>
              <a:ea typeface="Arial"/>
              <a:cs typeface="Arial" panose="020B0604020202020204" pitchFamily="34" charset="0"/>
              <a:sym typeface="Arial"/>
            </a:endParaRP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5</a:t>
            </a:r>
          </a:p>
        </p:txBody>
      </p:sp>
      <p:pic>
        <p:nvPicPr>
          <p:cNvPr id="3" name="Picture 2">
            <a:extLst>
              <a:ext uri="{FF2B5EF4-FFF2-40B4-BE49-F238E27FC236}">
                <a16:creationId xmlns:a16="http://schemas.microsoft.com/office/drawing/2014/main" id="{9F78C7E5-D696-4F02-B3EB-A1D15F280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815" y="1302385"/>
            <a:ext cx="5825969" cy="5097723"/>
          </a:xfrm>
          <a:prstGeom prst="rect">
            <a:avLst/>
          </a:prstGeom>
        </p:spPr>
      </p:pic>
      <p:pic>
        <p:nvPicPr>
          <p:cNvPr id="8" name="Picture 7">
            <a:extLst>
              <a:ext uri="{FF2B5EF4-FFF2-40B4-BE49-F238E27FC236}">
                <a16:creationId xmlns:a16="http://schemas.microsoft.com/office/drawing/2014/main" id="{A8C75D52-5E33-4481-8EBA-FC8F7493F708}"/>
              </a:ext>
            </a:extLst>
          </p:cNvPr>
          <p:cNvPicPr>
            <a:picLocks noChangeAspect="1"/>
          </p:cNvPicPr>
          <p:nvPr/>
        </p:nvPicPr>
        <p:blipFill>
          <a:blip r:embed="rId4"/>
          <a:stretch>
            <a:fillRect/>
          </a:stretch>
        </p:blipFill>
        <p:spPr>
          <a:xfrm>
            <a:off x="941696" y="1472489"/>
            <a:ext cx="446866" cy="4083126"/>
          </a:xfrm>
          <a:prstGeom prst="rect">
            <a:avLst/>
          </a:prstGeom>
        </p:spPr>
      </p:pic>
    </p:spTree>
    <p:extLst>
      <p:ext uri="{BB962C8B-B14F-4D97-AF65-F5344CB8AC3E}">
        <p14:creationId xmlns:p14="http://schemas.microsoft.com/office/powerpoint/2010/main" val="10959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41" name="Google Shape;1841;p93"/>
          <p:cNvSpPr txBox="1">
            <a:spLocks noGrp="1"/>
          </p:cNvSpPr>
          <p:nvPr>
            <p:ph type="title"/>
          </p:nvPr>
        </p:nvSpPr>
        <p:spPr>
          <a:xfrm>
            <a:off x="0" y="-31689"/>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000" b="1" dirty="0">
                <a:solidFill>
                  <a:schemeClr val="dk1"/>
                </a:solidFill>
                <a:latin typeface="Arial"/>
                <a:cs typeface="Arial"/>
                <a:sym typeface="Arial"/>
              </a:rPr>
              <a:t>No measurable effect of risk on recollections</a:t>
            </a:r>
            <a:endParaRPr sz="4000" dirty="0"/>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7051978" y="1294011"/>
            <a:ext cx="2430980" cy="68343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ANOVA, </a:t>
            </a:r>
          </a:p>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T</a:t>
            </a:r>
            <a:r>
              <a:rPr lang="en-US" sz="2000" dirty="0">
                <a:solidFill>
                  <a:schemeClr val="dk1"/>
                </a:solidFill>
                <a:latin typeface="Arial" panose="020B0604020202020204" pitchFamily="34" charset="0"/>
                <a:ea typeface="Arial"/>
                <a:cs typeface="Arial" panose="020B0604020202020204" pitchFamily="34" charset="0"/>
                <a:sym typeface="Arial"/>
              </a:rPr>
              <a:t>reatment: </a:t>
            </a:r>
            <a:r>
              <a:rPr lang="en-US" sz="2000" i="1" dirty="0">
                <a:solidFill>
                  <a:schemeClr val="dk1"/>
                </a:solidFill>
                <a:latin typeface="Arial" panose="020B0604020202020204" pitchFamily="34" charset="0"/>
                <a:ea typeface="Arial"/>
                <a:cs typeface="Arial" panose="020B0604020202020204" pitchFamily="34" charset="0"/>
                <a:sym typeface="Arial"/>
              </a:rPr>
              <a:t>P</a:t>
            </a:r>
            <a:r>
              <a:rPr lang="en-US" sz="2000" dirty="0">
                <a:solidFill>
                  <a:schemeClr val="dk1"/>
                </a:solidFill>
                <a:latin typeface="Arial" panose="020B0604020202020204" pitchFamily="34" charset="0"/>
                <a:ea typeface="Arial"/>
                <a:cs typeface="Arial" panose="020B0604020202020204" pitchFamily="34" charset="0"/>
                <a:sym typeface="Arial"/>
              </a:rPr>
              <a:t> = 0.75</a:t>
            </a:r>
          </a:p>
        </p:txBody>
      </p:sp>
      <p:sp>
        <p:nvSpPr>
          <p:cNvPr id="2" name="Rectangle 1">
            <a:extLst>
              <a:ext uri="{FF2B5EF4-FFF2-40B4-BE49-F238E27FC236}">
                <a16:creationId xmlns:a16="http://schemas.microsoft.com/office/drawing/2014/main" id="{C347CA25-7147-48C3-B373-1964E2710FD7}"/>
              </a:ext>
            </a:extLst>
          </p:cNvPr>
          <p:cNvSpPr/>
          <p:nvPr/>
        </p:nvSpPr>
        <p:spPr>
          <a:xfrm>
            <a:off x="6976569" y="2472150"/>
            <a:ext cx="3777868" cy="1200329"/>
          </a:xfrm>
          <a:prstGeom prst="rect">
            <a:avLst/>
          </a:prstGeom>
        </p:spPr>
        <p:txBody>
          <a:bodyPr wrap="square">
            <a:spAutoFit/>
          </a:bodyPr>
          <a:lstStyle/>
          <a:p>
            <a:r>
              <a:rPr lang="en-US" sz="2400" b="1" dirty="0">
                <a:solidFill>
                  <a:schemeClr val="dk1"/>
                </a:solidFill>
                <a:latin typeface="Arial"/>
                <a:cs typeface="Arial"/>
                <a:sym typeface="Arial"/>
              </a:rPr>
              <a:t>Supports no lethal predation on high-risk reefs</a:t>
            </a:r>
            <a:endParaRPr lang="en-US" sz="2400" dirty="0"/>
          </a:p>
        </p:txBody>
      </p:sp>
      <p:pic>
        <p:nvPicPr>
          <p:cNvPr id="4" name="Picture 3">
            <a:extLst>
              <a:ext uri="{FF2B5EF4-FFF2-40B4-BE49-F238E27FC236}">
                <a16:creationId xmlns:a16="http://schemas.microsoft.com/office/drawing/2014/main" id="{53D87171-EA2D-4839-97DA-BCC4EB3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10" y="1310349"/>
            <a:ext cx="5773358" cy="5051688"/>
          </a:xfrm>
          <a:prstGeom prst="rect">
            <a:avLst/>
          </a:prstGeom>
        </p:spPr>
      </p:pic>
      <p:grpSp>
        <p:nvGrpSpPr>
          <p:cNvPr id="8" name="Group 7">
            <a:extLst>
              <a:ext uri="{FF2B5EF4-FFF2-40B4-BE49-F238E27FC236}">
                <a16:creationId xmlns:a16="http://schemas.microsoft.com/office/drawing/2014/main" id="{2AF6E12C-1D0F-476A-B2CA-2852B1F249FB}"/>
              </a:ext>
            </a:extLst>
          </p:cNvPr>
          <p:cNvGrpSpPr/>
          <p:nvPr/>
        </p:nvGrpSpPr>
        <p:grpSpPr>
          <a:xfrm>
            <a:off x="530126" y="1310349"/>
            <a:ext cx="400050" cy="4328867"/>
            <a:chOff x="1050878" y="1294011"/>
            <a:chExt cx="400050" cy="4328867"/>
          </a:xfrm>
        </p:grpSpPr>
        <p:sp>
          <p:nvSpPr>
            <p:cNvPr id="9" name="Rectangle 8">
              <a:extLst>
                <a:ext uri="{FF2B5EF4-FFF2-40B4-BE49-F238E27FC236}">
                  <a16:creationId xmlns:a16="http://schemas.microsoft.com/office/drawing/2014/main" id="{E41AD23B-9531-4FA2-8F06-7BEED70CD01D}"/>
                </a:ext>
              </a:extLst>
            </p:cNvPr>
            <p:cNvSpPr/>
            <p:nvPr/>
          </p:nvSpPr>
          <p:spPr>
            <a:xfrm>
              <a:off x="1050878" y="1294011"/>
              <a:ext cx="400050" cy="4328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CD754E3-D46E-4A20-88A3-C4D83874A41C}"/>
                </a:ext>
              </a:extLst>
            </p:cNvPr>
            <p:cNvPicPr>
              <a:picLocks noChangeAspect="1"/>
            </p:cNvPicPr>
            <p:nvPr/>
          </p:nvPicPr>
          <p:blipFill>
            <a:blip r:embed="rId4"/>
            <a:stretch>
              <a:fillRect/>
            </a:stretch>
          </p:blipFill>
          <p:spPr>
            <a:xfrm>
              <a:off x="1050878" y="1977447"/>
              <a:ext cx="400050" cy="2990850"/>
            </a:xfrm>
            <a:prstGeom prst="rect">
              <a:avLst/>
            </a:prstGeom>
          </p:spPr>
        </p:pic>
      </p:grpSp>
    </p:spTree>
    <p:extLst>
      <p:ext uri="{BB962C8B-B14F-4D97-AF65-F5344CB8AC3E}">
        <p14:creationId xmlns:p14="http://schemas.microsoft.com/office/powerpoint/2010/main" val="331879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p:bldP spid="13"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pic>
        <p:nvPicPr>
          <p:cNvPr id="7" name="Picture 6">
            <a:extLst>
              <a:ext uri="{FF2B5EF4-FFF2-40B4-BE49-F238E27FC236}">
                <a16:creationId xmlns:a16="http://schemas.microsoft.com/office/drawing/2014/main" id="{3F8DFE54-7343-4C14-809A-A89121F9FBA4}"/>
              </a:ext>
            </a:extLst>
          </p:cNvPr>
          <p:cNvPicPr>
            <a:picLocks noChangeAspect="1"/>
          </p:cNvPicPr>
          <p:nvPr/>
        </p:nvPicPr>
        <p:blipFill rotWithShape="1">
          <a:blip r:embed="rId3">
            <a:extLst>
              <a:ext uri="{28A0092B-C50C-407E-A947-70E740481C1C}">
                <a14:useLocalDpi xmlns:a14="http://schemas.microsoft.com/office/drawing/2010/main" val="0"/>
              </a:ext>
            </a:extLst>
          </a:blip>
          <a:srcRect l="-586" r="14791" b="9333"/>
          <a:stretch/>
        </p:blipFill>
        <p:spPr>
          <a:xfrm>
            <a:off x="206638" y="1680491"/>
            <a:ext cx="8190284" cy="4327640"/>
          </a:xfrm>
          <a:prstGeom prst="rect">
            <a:avLst/>
          </a:prstGeom>
        </p:spPr>
      </p:pic>
      <p:sp>
        <p:nvSpPr>
          <p:cNvPr id="9" name="Google Shape;1792;p89">
            <a:extLst>
              <a:ext uri="{FF2B5EF4-FFF2-40B4-BE49-F238E27FC236}">
                <a16:creationId xmlns:a16="http://schemas.microsoft.com/office/drawing/2014/main" id="{FA0D0B9C-F0FD-496D-82DE-4C23E37CBEEC}"/>
              </a:ext>
            </a:extLst>
          </p:cNvPr>
          <p:cNvSpPr txBox="1"/>
          <p:nvPr/>
        </p:nvSpPr>
        <p:spPr>
          <a:xfrm>
            <a:off x="8520344" y="3152070"/>
            <a:ext cx="3361346" cy="12010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Arial"/>
                <a:ea typeface="Arial"/>
                <a:cs typeface="Arial"/>
                <a:sym typeface="Arial"/>
              </a:rPr>
              <a:t>Differences likely due to sampling on day 4</a:t>
            </a:r>
          </a:p>
        </p:txBody>
      </p:sp>
      <p:sp>
        <p:nvSpPr>
          <p:cNvPr id="10" name="Google Shape;1794;p89">
            <a:extLst>
              <a:ext uri="{FF2B5EF4-FFF2-40B4-BE49-F238E27FC236}">
                <a16:creationId xmlns:a16="http://schemas.microsoft.com/office/drawing/2014/main" id="{6C346F19-BABE-4202-8E08-F41C0850D89B}"/>
              </a:ext>
            </a:extLst>
          </p:cNvPr>
          <p:cNvSpPr txBox="1"/>
          <p:nvPr/>
        </p:nvSpPr>
        <p:spPr>
          <a:xfrm>
            <a:off x="8624016" y="1275779"/>
            <a:ext cx="3154002" cy="120102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Poisson GLM:</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600"/>
            </a:pPr>
            <a:r>
              <a:rPr lang="en-US" dirty="0">
                <a:solidFill>
                  <a:schemeClr val="dk1"/>
                </a:solidFill>
                <a:latin typeface="Arial" panose="020B0604020202020204" pitchFamily="34" charset="0"/>
                <a:ea typeface="Arial"/>
                <a:cs typeface="Arial" panose="020B0604020202020204" pitchFamily="34" charset="0"/>
                <a:sym typeface="Arial"/>
              </a:rPr>
              <a:t>Treatment: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0.29</a:t>
            </a:r>
          </a:p>
          <a:p>
            <a:pPr>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0.0001</a:t>
            </a:r>
          </a:p>
          <a:p>
            <a:pPr>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Treatment*time: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 0.0044</a:t>
            </a: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14" name="Google Shape;1818;p91">
            <a:extLst>
              <a:ext uri="{FF2B5EF4-FFF2-40B4-BE49-F238E27FC236}">
                <a16:creationId xmlns:a16="http://schemas.microsoft.com/office/drawing/2014/main" id="{72C66900-7E9E-460D-BD2D-11CC4D0742DC}"/>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dirty="0">
                <a:solidFill>
                  <a:schemeClr val="dk1"/>
                </a:solidFill>
                <a:latin typeface="Arial"/>
                <a:cs typeface="Arial"/>
                <a:sym typeface="Arial"/>
              </a:rPr>
              <a:t>Number of gobies seen varied by risk and time</a:t>
            </a:r>
            <a:endParaRPr sz="4200" dirty="0"/>
          </a:p>
        </p:txBody>
      </p:sp>
      <p:pic>
        <p:nvPicPr>
          <p:cNvPr id="20" name="Picture 19">
            <a:extLst>
              <a:ext uri="{FF2B5EF4-FFF2-40B4-BE49-F238E27FC236}">
                <a16:creationId xmlns:a16="http://schemas.microsoft.com/office/drawing/2014/main" id="{17FFD66A-A5C6-4C93-96B5-9674794AD4BC}"/>
              </a:ext>
            </a:extLst>
          </p:cNvPr>
          <p:cNvPicPr>
            <a:picLocks noChangeAspect="1"/>
          </p:cNvPicPr>
          <p:nvPr/>
        </p:nvPicPr>
        <p:blipFill>
          <a:blip r:embed="rId4"/>
          <a:stretch>
            <a:fillRect/>
          </a:stretch>
        </p:blipFill>
        <p:spPr>
          <a:xfrm>
            <a:off x="6096000" y="1680491"/>
            <a:ext cx="1846136" cy="1119159"/>
          </a:xfrm>
          <a:prstGeom prst="rect">
            <a:avLst/>
          </a:prstGeom>
        </p:spPr>
      </p:pic>
      <p:pic>
        <p:nvPicPr>
          <p:cNvPr id="11" name="Picture 10">
            <a:extLst>
              <a:ext uri="{FF2B5EF4-FFF2-40B4-BE49-F238E27FC236}">
                <a16:creationId xmlns:a16="http://schemas.microsoft.com/office/drawing/2014/main" id="{2E0C9A84-430D-4FAE-A4E8-4B7DB90A76C1}"/>
              </a:ext>
            </a:extLst>
          </p:cNvPr>
          <p:cNvPicPr>
            <a:picLocks noChangeAspect="1"/>
          </p:cNvPicPr>
          <p:nvPr/>
        </p:nvPicPr>
        <p:blipFill>
          <a:blip r:embed="rId5"/>
          <a:stretch>
            <a:fillRect/>
          </a:stretch>
        </p:blipFill>
        <p:spPr>
          <a:xfrm>
            <a:off x="158543" y="1118920"/>
            <a:ext cx="514350" cy="5267325"/>
          </a:xfrm>
          <a:prstGeom prst="rect">
            <a:avLst/>
          </a:prstGeom>
        </p:spPr>
      </p:pic>
    </p:spTree>
    <p:extLst>
      <p:ext uri="{BB962C8B-B14F-4D97-AF65-F5344CB8AC3E}">
        <p14:creationId xmlns:p14="http://schemas.microsoft.com/office/powerpoint/2010/main" val="128057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 3: Observed effects of predation risk on bluebanded gobies </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2" y="1815823"/>
            <a:ext cx="11483095" cy="4708981"/>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endPar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endParaRP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exposure, courtship, foraging, and survival</a:t>
            </a:r>
          </a:p>
          <a:p>
            <a:pPr algn="ctr"/>
            <a:endParaRPr lang="en-US" sz="2000" dirty="0">
              <a:solidFill>
                <a:srgbClr val="D55E00"/>
              </a:solidFill>
              <a:latin typeface="Arial" panose="020B0604020202020204" pitchFamily="34" charset="0"/>
              <a:cs typeface="Arial" panose="020B0604020202020204" pitchFamily="34" charset="0"/>
              <a:sym typeface="Wingdings" panose="05000000000000000000" pitchFamily="2" charset="2"/>
            </a:endParaRPr>
          </a:p>
          <a:p>
            <a:pPr algn="ctr"/>
            <a:r>
              <a:rPr lang="en-US" sz="3600" dirty="0">
                <a:latin typeface="Arial" panose="020B0604020202020204" pitchFamily="34" charset="0"/>
                <a:cs typeface="Arial" panose="020B0604020202020204" pitchFamily="34" charset="0"/>
                <a:sym typeface="Wingdings" panose="05000000000000000000" pitchFamily="2" charset="2"/>
              </a:rPr>
              <a:t>Results suggest minimal effect of cage in high-risk treatment</a:t>
            </a:r>
          </a:p>
        </p:txBody>
      </p:sp>
    </p:spTree>
    <p:extLst>
      <p:ext uri="{BB962C8B-B14F-4D97-AF65-F5344CB8AC3E}">
        <p14:creationId xmlns:p14="http://schemas.microsoft.com/office/powerpoint/2010/main" val="17461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841;p93">
            <a:extLst>
              <a:ext uri="{FF2B5EF4-FFF2-40B4-BE49-F238E27FC236}">
                <a16:creationId xmlns:a16="http://schemas.microsoft.com/office/drawing/2014/main" id="{70022168-6465-4827-A045-0636036D15D0}"/>
              </a:ext>
            </a:extLst>
          </p:cNvPr>
          <p:cNvSpPr txBox="1">
            <a:spLocks noGrp="1"/>
          </p:cNvSpPr>
          <p:nvPr>
            <p:ph type="title"/>
          </p:nvPr>
        </p:nvSpPr>
        <p:spPr>
          <a:xfrm>
            <a:off x="0" y="-110362"/>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3600" b="1" dirty="0">
                <a:solidFill>
                  <a:schemeClr val="dk1"/>
                </a:solidFill>
                <a:latin typeface="Arial"/>
                <a:cs typeface="Arial"/>
                <a:sym typeface="Arial"/>
              </a:rPr>
              <a:t>Comparable activity of predators among treatments</a:t>
            </a:r>
            <a:endParaRPr sz="3600" dirty="0"/>
          </a:p>
        </p:txBody>
      </p:sp>
      <p:pic>
        <p:nvPicPr>
          <p:cNvPr id="7" name="Picture 6">
            <a:extLst>
              <a:ext uri="{FF2B5EF4-FFF2-40B4-BE49-F238E27FC236}">
                <a16:creationId xmlns:a16="http://schemas.microsoft.com/office/drawing/2014/main" id="{9D23D0E1-B012-420A-89C4-28E5493F01BC}"/>
              </a:ext>
            </a:extLst>
          </p:cNvPr>
          <p:cNvPicPr>
            <a:picLocks noChangeAspect="1"/>
          </p:cNvPicPr>
          <p:nvPr/>
        </p:nvPicPr>
        <p:blipFill rotWithShape="1">
          <a:blip r:embed="rId3"/>
          <a:srcRect r="14512"/>
          <a:stretch/>
        </p:blipFill>
        <p:spPr>
          <a:xfrm>
            <a:off x="921036" y="1215338"/>
            <a:ext cx="7649757" cy="5388801"/>
          </a:xfrm>
          <a:prstGeom prst="rect">
            <a:avLst/>
          </a:prstGeom>
        </p:spPr>
      </p:pic>
      <p:grpSp>
        <p:nvGrpSpPr>
          <p:cNvPr id="25" name="Group 24">
            <a:extLst>
              <a:ext uri="{FF2B5EF4-FFF2-40B4-BE49-F238E27FC236}">
                <a16:creationId xmlns:a16="http://schemas.microsoft.com/office/drawing/2014/main" id="{D4514077-C209-43A1-A267-23AA9F9E9831}"/>
              </a:ext>
            </a:extLst>
          </p:cNvPr>
          <p:cNvGrpSpPr/>
          <p:nvPr/>
        </p:nvGrpSpPr>
        <p:grpSpPr>
          <a:xfrm>
            <a:off x="4259822" y="1555012"/>
            <a:ext cx="3585637" cy="4273244"/>
            <a:chOff x="4960554" y="1550089"/>
            <a:chExt cx="3585637" cy="4273244"/>
          </a:xfrm>
        </p:grpSpPr>
        <p:sp>
          <p:nvSpPr>
            <p:cNvPr id="22" name="Rectangle 21">
              <a:extLst>
                <a:ext uri="{FF2B5EF4-FFF2-40B4-BE49-F238E27FC236}">
                  <a16:creationId xmlns:a16="http://schemas.microsoft.com/office/drawing/2014/main" id="{C291EA37-0722-4921-A191-243B900345F2}"/>
                </a:ext>
              </a:extLst>
            </p:cNvPr>
            <p:cNvSpPr/>
            <p:nvPr/>
          </p:nvSpPr>
          <p:spPr>
            <a:xfrm>
              <a:off x="4960554" y="1550089"/>
              <a:ext cx="385168" cy="4273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1907D1F-6DDA-4276-81C5-81035EFA3539}"/>
                </a:ext>
              </a:extLst>
            </p:cNvPr>
            <p:cNvSpPr/>
            <p:nvPr/>
          </p:nvSpPr>
          <p:spPr>
            <a:xfrm>
              <a:off x="6566650" y="1550089"/>
              <a:ext cx="385168" cy="4273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29ED762-0602-4661-8CF6-EDA10C887BD5}"/>
                </a:ext>
              </a:extLst>
            </p:cNvPr>
            <p:cNvSpPr/>
            <p:nvPr/>
          </p:nvSpPr>
          <p:spPr>
            <a:xfrm>
              <a:off x="8161023" y="1550089"/>
              <a:ext cx="385168" cy="4273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C612888D-86A5-49F1-A702-308A1C67373D}"/>
              </a:ext>
            </a:extLst>
          </p:cNvPr>
          <p:cNvGrpSpPr/>
          <p:nvPr/>
        </p:nvGrpSpPr>
        <p:grpSpPr>
          <a:xfrm>
            <a:off x="6224554" y="3280592"/>
            <a:ext cx="1981939" cy="2546733"/>
            <a:chOff x="6939354" y="3275669"/>
            <a:chExt cx="1981939" cy="2546733"/>
          </a:xfrm>
        </p:grpSpPr>
        <p:sp>
          <p:nvSpPr>
            <p:cNvPr id="26" name="Rectangle 25">
              <a:extLst>
                <a:ext uri="{FF2B5EF4-FFF2-40B4-BE49-F238E27FC236}">
                  <a16:creationId xmlns:a16="http://schemas.microsoft.com/office/drawing/2014/main" id="{726692E8-9AA4-4112-9080-E447D4903A30}"/>
                </a:ext>
              </a:extLst>
            </p:cNvPr>
            <p:cNvSpPr/>
            <p:nvPr/>
          </p:nvSpPr>
          <p:spPr>
            <a:xfrm>
              <a:off x="8550208" y="3275669"/>
              <a:ext cx="371085" cy="2546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B70BEB-7F1A-4538-9EBA-7FD98889497C}"/>
                </a:ext>
              </a:extLst>
            </p:cNvPr>
            <p:cNvSpPr/>
            <p:nvPr/>
          </p:nvSpPr>
          <p:spPr>
            <a:xfrm>
              <a:off x="6939354" y="3275669"/>
              <a:ext cx="371085" cy="2546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E6630776-D8DB-4A6D-8014-0DCF19109F0D}"/>
              </a:ext>
            </a:extLst>
          </p:cNvPr>
          <p:cNvSpPr/>
          <p:nvPr/>
        </p:nvSpPr>
        <p:spPr>
          <a:xfrm>
            <a:off x="2102857" y="1030209"/>
            <a:ext cx="8834509" cy="4797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74BA571B-A2F4-400E-AC01-54CE61222DBD}"/>
              </a:ext>
            </a:extLst>
          </p:cNvPr>
          <p:cNvPicPr>
            <a:picLocks noChangeAspect="1"/>
          </p:cNvPicPr>
          <p:nvPr/>
        </p:nvPicPr>
        <p:blipFill>
          <a:blip r:embed="rId4"/>
          <a:stretch>
            <a:fillRect/>
          </a:stretch>
        </p:blipFill>
        <p:spPr>
          <a:xfrm>
            <a:off x="1984671" y="806927"/>
            <a:ext cx="2484758" cy="1897642"/>
          </a:xfrm>
          <a:prstGeom prst="rect">
            <a:avLst/>
          </a:prstGeom>
        </p:spPr>
      </p:pic>
      <p:sp>
        <p:nvSpPr>
          <p:cNvPr id="14" name="Rectangle 13">
            <a:extLst>
              <a:ext uri="{FF2B5EF4-FFF2-40B4-BE49-F238E27FC236}">
                <a16:creationId xmlns:a16="http://schemas.microsoft.com/office/drawing/2014/main" id="{87B5E4C8-4AB3-49C4-82F1-DAA1E7BFCA5F}"/>
              </a:ext>
            </a:extLst>
          </p:cNvPr>
          <p:cNvSpPr/>
          <p:nvPr/>
        </p:nvSpPr>
        <p:spPr>
          <a:xfrm>
            <a:off x="7460291" y="1388807"/>
            <a:ext cx="1337152" cy="1777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794;p89">
            <a:extLst>
              <a:ext uri="{FF2B5EF4-FFF2-40B4-BE49-F238E27FC236}">
                <a16:creationId xmlns:a16="http://schemas.microsoft.com/office/drawing/2014/main" id="{540C8D21-C19F-4BEE-BDB9-365F44E96F01}"/>
              </a:ext>
            </a:extLst>
          </p:cNvPr>
          <p:cNvSpPr txBox="1"/>
          <p:nvPr/>
        </p:nvSpPr>
        <p:spPr>
          <a:xfrm>
            <a:off x="8407022" y="1388807"/>
            <a:ext cx="3502557" cy="346979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panose="020B0604020202020204" pitchFamily="34" charset="0"/>
                <a:cs typeface="Arial" panose="020B0604020202020204" pitchFamily="34" charset="0"/>
                <a:sym typeface="Arial"/>
              </a:rPr>
              <a:t>PERMANOVA</a:t>
            </a:r>
          </a:p>
          <a:p>
            <a:pPr marL="0" marR="0" lvl="0" indent="0" algn="l" rtl="0">
              <a:spcBef>
                <a:spcPts val="0"/>
              </a:spcBef>
              <a:spcAft>
                <a:spcPts val="0"/>
              </a:spcAft>
              <a:buNone/>
            </a:pPr>
            <a:endParaRPr lang="en-US" sz="700" dirty="0">
              <a:solidFill>
                <a:schemeClr val="dk1"/>
              </a:solidFill>
              <a:latin typeface="Arial" panose="020B0604020202020204" pitchFamily="34" charset="0"/>
              <a:cs typeface="Arial" panose="020B0604020202020204" pitchFamily="34" charset="0"/>
              <a:sym typeface="Arial"/>
            </a:endParaRPr>
          </a:p>
          <a:p>
            <a:pPr marL="0" marR="0" lvl="0" indent="0" algn="l" rtl="0">
              <a:spcBef>
                <a:spcPts val="0"/>
              </a:spcBef>
              <a:spcAft>
                <a:spcPts val="0"/>
              </a:spcAft>
              <a:buNone/>
            </a:pPr>
            <a:r>
              <a:rPr lang="en-US" sz="2000" b="1" dirty="0">
                <a:solidFill>
                  <a:srgbClr val="019E72"/>
                </a:solidFill>
                <a:latin typeface="Arial" panose="020B0604020202020204" pitchFamily="34" charset="0"/>
                <a:cs typeface="Arial" panose="020B0604020202020204" pitchFamily="34" charset="0"/>
                <a:sym typeface="Arial"/>
              </a:rPr>
              <a:t>Treatment: </a:t>
            </a:r>
            <a:r>
              <a:rPr lang="en-US" sz="2000" b="1" i="1" dirty="0">
                <a:solidFill>
                  <a:schemeClr val="dk1"/>
                </a:solidFill>
                <a:latin typeface="Arial" panose="020B0604020202020204" pitchFamily="34" charset="0"/>
                <a:ea typeface="Arial"/>
                <a:cs typeface="Arial" panose="020B0604020202020204" pitchFamily="34" charset="0"/>
                <a:sym typeface="Arial"/>
              </a:rPr>
              <a:t>P</a:t>
            </a:r>
            <a:r>
              <a:rPr lang="en-US" sz="2000" b="1" dirty="0">
                <a:solidFill>
                  <a:schemeClr val="dk1"/>
                </a:solidFill>
                <a:latin typeface="Arial" panose="020B0604020202020204" pitchFamily="34" charset="0"/>
                <a:ea typeface="Arial"/>
                <a:cs typeface="Arial" panose="020B0604020202020204" pitchFamily="34" charset="0"/>
                <a:sym typeface="Arial"/>
              </a:rPr>
              <a:t> = 0.0099</a:t>
            </a:r>
          </a:p>
          <a:p>
            <a:pPr marL="0" marR="0" lvl="0" indent="0" algn="l" rtl="0">
              <a:spcBef>
                <a:spcPts val="0"/>
              </a:spcBef>
              <a:spcAft>
                <a:spcPts val="0"/>
              </a:spcAft>
              <a:buNone/>
            </a:pPr>
            <a:r>
              <a:rPr lang="en-US" sz="2000" dirty="0">
                <a:solidFill>
                  <a:schemeClr val="dk1"/>
                </a:solidFill>
                <a:latin typeface="Arial" panose="020B0604020202020204" pitchFamily="34" charset="0"/>
                <a:ea typeface="Arial"/>
                <a:cs typeface="Arial" panose="020B0604020202020204" pitchFamily="34" charset="0"/>
                <a:sym typeface="Arial"/>
              </a:rPr>
              <a:t>PERMDISP: </a:t>
            </a:r>
            <a:r>
              <a:rPr lang="en-US" sz="2000" b="1" i="1" dirty="0">
                <a:solidFill>
                  <a:schemeClr val="dk1"/>
                </a:solidFill>
                <a:latin typeface="Arial" panose="020B0604020202020204" pitchFamily="34" charset="0"/>
                <a:ea typeface="Arial"/>
                <a:cs typeface="Arial" panose="020B0604020202020204" pitchFamily="34" charset="0"/>
                <a:sym typeface="Arial"/>
              </a:rPr>
              <a:t>P</a:t>
            </a:r>
            <a:r>
              <a:rPr lang="en-US" sz="2000" b="1" dirty="0">
                <a:solidFill>
                  <a:schemeClr val="dk1"/>
                </a:solidFill>
                <a:latin typeface="Arial" panose="020B0604020202020204" pitchFamily="34" charset="0"/>
                <a:ea typeface="Arial"/>
                <a:cs typeface="Arial" panose="020B0604020202020204" pitchFamily="34" charset="0"/>
                <a:sym typeface="Arial"/>
              </a:rPr>
              <a:t> = 0.0027</a:t>
            </a:r>
          </a:p>
          <a:p>
            <a:pPr marL="0" marR="0" lvl="0" indent="0" algn="l" rtl="0">
              <a:spcBef>
                <a:spcPts val="0"/>
              </a:spcBef>
              <a:spcAft>
                <a:spcPts val="0"/>
              </a:spcAft>
              <a:buNone/>
            </a:pPr>
            <a:r>
              <a:rPr lang="en-US" sz="2000" i="1" dirty="0">
                <a:solidFill>
                  <a:schemeClr val="dk1"/>
                </a:solidFill>
                <a:latin typeface="Arial" panose="020B0604020202020204" pitchFamily="34" charset="0"/>
                <a:ea typeface="Arial"/>
                <a:cs typeface="Arial" panose="020B0604020202020204" pitchFamily="34" charset="0"/>
                <a:sym typeface="Arial"/>
              </a:rPr>
              <a:t>n </a:t>
            </a:r>
            <a:r>
              <a:rPr lang="en-US" sz="2000" dirty="0">
                <a:solidFill>
                  <a:schemeClr val="dk1"/>
                </a:solidFill>
                <a:latin typeface="Arial" panose="020B0604020202020204" pitchFamily="34" charset="0"/>
                <a:ea typeface="Arial"/>
                <a:cs typeface="Arial" panose="020B0604020202020204" pitchFamily="34" charset="0"/>
                <a:sym typeface="Arial"/>
              </a:rPr>
              <a:t>(L, M, H, C) = 21, 20, 25, 4</a:t>
            </a:r>
            <a:endParaRPr lang="en-US" sz="2000" i="1"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sz="600" dirty="0">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r>
              <a:rPr lang="en-US" sz="2000" b="1" dirty="0">
                <a:solidFill>
                  <a:srgbClr val="C6CDF7"/>
                </a:solidFill>
                <a:latin typeface="Arial" panose="020B0604020202020204" pitchFamily="34" charset="0"/>
                <a:ea typeface="Arial"/>
                <a:cs typeface="Arial" panose="020B0604020202020204" pitchFamily="34" charset="0"/>
                <a:sym typeface="Arial"/>
              </a:rPr>
              <a:t>Treatment: </a:t>
            </a:r>
            <a:r>
              <a:rPr lang="en-US" sz="2000" i="1" dirty="0">
                <a:latin typeface="Arial" panose="020B0604020202020204" pitchFamily="34" charset="0"/>
                <a:ea typeface="Arial"/>
                <a:cs typeface="Arial" panose="020B0604020202020204" pitchFamily="34" charset="0"/>
                <a:sym typeface="Arial"/>
              </a:rPr>
              <a:t>P</a:t>
            </a:r>
            <a:r>
              <a:rPr lang="en-US" sz="2000" dirty="0">
                <a:latin typeface="Arial" panose="020B0604020202020204" pitchFamily="34" charset="0"/>
                <a:ea typeface="Arial"/>
                <a:cs typeface="Arial" panose="020B0604020202020204" pitchFamily="34" charset="0"/>
                <a:sym typeface="Arial"/>
              </a:rPr>
              <a:t> = 0.91</a:t>
            </a:r>
          </a:p>
          <a:p>
            <a:pPr marL="0" marR="0" lvl="0" indent="0" algn="l" rtl="0">
              <a:spcBef>
                <a:spcPts val="0"/>
              </a:spcBef>
              <a:spcAft>
                <a:spcPts val="0"/>
              </a:spcAft>
              <a:buNone/>
            </a:pPr>
            <a:r>
              <a:rPr lang="en-US" sz="2000" dirty="0">
                <a:latin typeface="Arial" panose="020B0604020202020204" pitchFamily="34" charset="0"/>
                <a:ea typeface="Arial"/>
                <a:cs typeface="Arial" panose="020B0604020202020204" pitchFamily="34" charset="0"/>
                <a:sym typeface="Arial"/>
              </a:rPr>
              <a:t>PERMDISP: </a:t>
            </a:r>
            <a:r>
              <a:rPr lang="en-US" sz="2000" i="1" dirty="0">
                <a:latin typeface="Arial" panose="020B0604020202020204" pitchFamily="34" charset="0"/>
                <a:ea typeface="Arial"/>
                <a:cs typeface="Arial" panose="020B0604020202020204" pitchFamily="34" charset="0"/>
                <a:sym typeface="Arial"/>
              </a:rPr>
              <a:t>P</a:t>
            </a:r>
            <a:r>
              <a:rPr lang="en-US" sz="2000" dirty="0">
                <a:latin typeface="Arial" panose="020B0604020202020204" pitchFamily="34" charset="0"/>
                <a:ea typeface="Arial"/>
                <a:cs typeface="Arial" panose="020B0604020202020204" pitchFamily="34" charset="0"/>
                <a:sym typeface="Arial"/>
              </a:rPr>
              <a:t> = 0.89</a:t>
            </a:r>
          </a:p>
          <a:p>
            <a:r>
              <a:rPr lang="en-US" sz="2000" i="1" dirty="0">
                <a:solidFill>
                  <a:schemeClr val="dk1"/>
                </a:solidFill>
                <a:latin typeface="Arial" panose="020B0604020202020204" pitchFamily="34" charset="0"/>
                <a:ea typeface="Arial"/>
                <a:cs typeface="Arial" panose="020B0604020202020204" pitchFamily="34" charset="0"/>
                <a:sym typeface="Arial"/>
              </a:rPr>
              <a:t>n </a:t>
            </a:r>
            <a:r>
              <a:rPr lang="en-US" sz="2000" dirty="0">
                <a:solidFill>
                  <a:schemeClr val="dk1"/>
                </a:solidFill>
                <a:latin typeface="Arial" panose="020B0604020202020204" pitchFamily="34" charset="0"/>
                <a:ea typeface="Arial"/>
                <a:cs typeface="Arial" panose="020B0604020202020204" pitchFamily="34" charset="0"/>
                <a:sym typeface="Arial"/>
              </a:rPr>
              <a:t>(M, H, C) = 20, 25, 4</a:t>
            </a:r>
            <a:endParaRPr lang="en-US" sz="2000" dirty="0">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sz="600" dirty="0">
              <a:solidFill>
                <a:srgbClr val="C6CDF7"/>
              </a:solidFill>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r>
              <a:rPr lang="en-US" sz="2000" b="1" dirty="0">
                <a:solidFill>
                  <a:srgbClr val="EBCC2A"/>
                </a:solidFill>
                <a:latin typeface="Arial" panose="020B0604020202020204" pitchFamily="34" charset="0"/>
                <a:ea typeface="Arial"/>
                <a:cs typeface="Arial" panose="020B0604020202020204" pitchFamily="34" charset="0"/>
                <a:sym typeface="Arial"/>
              </a:rPr>
              <a:t>Treatment: </a:t>
            </a:r>
            <a:r>
              <a:rPr lang="en-US" sz="2000" i="1" dirty="0">
                <a:latin typeface="Arial" panose="020B0604020202020204" pitchFamily="34" charset="0"/>
                <a:ea typeface="Arial"/>
                <a:cs typeface="Arial" panose="020B0604020202020204" pitchFamily="34" charset="0"/>
                <a:sym typeface="Arial"/>
              </a:rPr>
              <a:t>P </a:t>
            </a:r>
            <a:r>
              <a:rPr lang="en-US" sz="2000" dirty="0">
                <a:latin typeface="Arial" panose="020B0604020202020204" pitchFamily="34" charset="0"/>
                <a:ea typeface="Arial"/>
                <a:cs typeface="Arial" panose="020B0604020202020204" pitchFamily="34" charset="0"/>
                <a:sym typeface="Arial"/>
              </a:rPr>
              <a:t>= 0.99</a:t>
            </a:r>
            <a:endParaRPr lang="en-US" sz="2000" i="1" dirty="0">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r>
              <a:rPr lang="en-US" sz="2000" dirty="0">
                <a:latin typeface="Arial" panose="020B0604020202020204" pitchFamily="34" charset="0"/>
                <a:ea typeface="Arial"/>
                <a:cs typeface="Arial" panose="020B0604020202020204" pitchFamily="34" charset="0"/>
                <a:sym typeface="Arial"/>
              </a:rPr>
              <a:t>PERMDISP: </a:t>
            </a:r>
            <a:r>
              <a:rPr lang="en-US" sz="2000" i="1" dirty="0">
                <a:latin typeface="Arial" panose="020B0604020202020204" pitchFamily="34" charset="0"/>
                <a:ea typeface="Arial"/>
                <a:cs typeface="Arial" panose="020B0604020202020204" pitchFamily="34" charset="0"/>
                <a:sym typeface="Arial"/>
              </a:rPr>
              <a:t>P </a:t>
            </a:r>
            <a:r>
              <a:rPr lang="en-US" sz="2000" dirty="0">
                <a:latin typeface="Arial" panose="020B0604020202020204" pitchFamily="34" charset="0"/>
                <a:ea typeface="Arial"/>
                <a:cs typeface="Arial" panose="020B0604020202020204" pitchFamily="34" charset="0"/>
                <a:sym typeface="Arial"/>
              </a:rPr>
              <a:t>= 0.81</a:t>
            </a:r>
          </a:p>
          <a:p>
            <a:r>
              <a:rPr lang="en-US" sz="2000" i="1" dirty="0">
                <a:solidFill>
                  <a:schemeClr val="dk1"/>
                </a:solidFill>
                <a:latin typeface="Arial" panose="020B0604020202020204" pitchFamily="34" charset="0"/>
                <a:ea typeface="Arial"/>
                <a:cs typeface="Arial" panose="020B0604020202020204" pitchFamily="34" charset="0"/>
                <a:sym typeface="Arial"/>
              </a:rPr>
              <a:t>n </a:t>
            </a:r>
            <a:r>
              <a:rPr lang="en-US" sz="2000" dirty="0">
                <a:solidFill>
                  <a:schemeClr val="dk1"/>
                </a:solidFill>
                <a:latin typeface="Arial" panose="020B0604020202020204" pitchFamily="34" charset="0"/>
                <a:ea typeface="Arial"/>
                <a:cs typeface="Arial" panose="020B0604020202020204" pitchFamily="34" charset="0"/>
                <a:sym typeface="Arial"/>
              </a:rPr>
              <a:t>(H, C) = 25, 4</a:t>
            </a:r>
            <a:endParaRPr lang="en-US" sz="2000" dirty="0">
              <a:latin typeface="Arial" panose="020B0604020202020204" pitchFamily="34" charset="0"/>
              <a:ea typeface="Arial"/>
              <a:cs typeface="Arial" panose="020B0604020202020204" pitchFamily="34" charset="0"/>
              <a:sym typeface="Arial"/>
            </a:endParaRPr>
          </a:p>
          <a:p>
            <a:pPr marL="0" marR="0" lvl="0" indent="0" algn="l" rtl="0">
              <a:spcBef>
                <a:spcPts val="0"/>
              </a:spcBef>
              <a:spcAft>
                <a:spcPts val="0"/>
              </a:spcAft>
              <a:buNone/>
            </a:pPr>
            <a:endParaRPr lang="en-US" sz="2000" dirty="0">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sz="2000"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sz="2000" dirty="0">
              <a:solidFill>
                <a:schemeClr val="dk1"/>
              </a:solidFill>
              <a:latin typeface="Arial" panose="020B0604020202020204" pitchFamily="34" charset="0"/>
              <a:ea typeface="Arial"/>
              <a:cs typeface="Arial" panose="020B0604020202020204" pitchFamily="34" charset="0"/>
              <a:sym typeface="Arial"/>
            </a:endParaRPr>
          </a:p>
        </p:txBody>
      </p:sp>
      <p:sp>
        <p:nvSpPr>
          <p:cNvPr id="2" name="Rectangle 1">
            <a:extLst>
              <a:ext uri="{FF2B5EF4-FFF2-40B4-BE49-F238E27FC236}">
                <a16:creationId xmlns:a16="http://schemas.microsoft.com/office/drawing/2014/main" id="{CDD8848A-9E65-4118-8ED0-3543F189004A}"/>
              </a:ext>
            </a:extLst>
          </p:cNvPr>
          <p:cNvSpPr/>
          <p:nvPr/>
        </p:nvSpPr>
        <p:spPr>
          <a:xfrm>
            <a:off x="2102857" y="1801504"/>
            <a:ext cx="2156965" cy="331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E5CB5C-D336-4C0C-8F2E-02A8BE88335F}"/>
              </a:ext>
            </a:extLst>
          </p:cNvPr>
          <p:cNvSpPr/>
          <p:nvPr/>
        </p:nvSpPr>
        <p:spPr>
          <a:xfrm>
            <a:off x="2102857" y="2200396"/>
            <a:ext cx="2156965" cy="331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36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10" grpId="0" animBg="1"/>
      <p:bldP spid="2"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Summary of the effects of risk on bluebanded gobies</a:t>
            </a:r>
          </a:p>
        </p:txBody>
      </p:sp>
      <p:sp>
        <p:nvSpPr>
          <p:cNvPr id="6" name="TextBox 5">
            <a:extLst>
              <a:ext uri="{FF2B5EF4-FFF2-40B4-BE49-F238E27FC236}">
                <a16:creationId xmlns:a16="http://schemas.microsoft.com/office/drawing/2014/main" id="{AAAA247B-DBEB-482E-A44D-A55D60575A95}"/>
              </a:ext>
            </a:extLst>
          </p:cNvPr>
          <p:cNvSpPr txBox="1"/>
          <p:nvPr/>
        </p:nvSpPr>
        <p:spPr>
          <a:xfrm>
            <a:off x="354453" y="1533524"/>
            <a:ext cx="11483095" cy="5109091"/>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No measurable effect on egg production</a:t>
            </a:r>
          </a:p>
          <a:p>
            <a:pPr algn="ctr"/>
            <a:endParaRPr lang="en-US" sz="12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Lower exposure</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Similar effects on courtship, foraging, and survival</a:t>
            </a:r>
          </a:p>
          <a:p>
            <a:pPr algn="ctr"/>
            <a:endParaRPr lang="en-US" sz="1400" b="1" dirty="0">
              <a:solidFill>
                <a:srgbClr val="D55E00"/>
              </a:solidFill>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Perceived risk of predators</a:t>
            </a:r>
          </a:p>
          <a:p>
            <a:pPr algn="ctr"/>
            <a:r>
              <a:rPr lang="en-US" sz="3600" dirty="0">
                <a:solidFill>
                  <a:srgbClr val="D55E00"/>
                </a:solidFill>
                <a:latin typeface="Arial" panose="020B0604020202020204" pitchFamily="34" charset="0"/>
                <a:cs typeface="Arial" panose="020B0604020202020204" pitchFamily="34" charset="0"/>
                <a:sym typeface="Wingdings" panose="05000000000000000000" pitchFamily="2" charset="2"/>
              </a:rPr>
              <a:t>Higher abundance with access</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Similar visitation among comparable treatments</a:t>
            </a:r>
          </a:p>
        </p:txBody>
      </p:sp>
    </p:spTree>
    <p:extLst>
      <p:ext uri="{BB962C8B-B14F-4D97-AF65-F5344CB8AC3E}">
        <p14:creationId xmlns:p14="http://schemas.microsoft.com/office/powerpoint/2010/main" val="79309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118"/>
          <p:cNvSpPr txBox="1">
            <a:spLocks noGrp="1"/>
          </p:cNvSpPr>
          <p:nvPr>
            <p:ph type="title"/>
          </p:nvPr>
        </p:nvSpPr>
        <p:spPr>
          <a:xfrm>
            <a:off x="220133" y="17004"/>
            <a:ext cx="116841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800" b="1" dirty="0">
                <a:solidFill>
                  <a:schemeClr val="dk1"/>
                </a:solidFill>
                <a:latin typeface="Arial"/>
                <a:cs typeface="Arial"/>
                <a:sym typeface="Arial"/>
              </a:rPr>
              <a:t>Implications and significance</a:t>
            </a:r>
            <a:endParaRPr sz="4800" dirty="0"/>
          </a:p>
        </p:txBody>
      </p:sp>
      <p:sp>
        <p:nvSpPr>
          <p:cNvPr id="5" name="Google Shape;2827;p118">
            <a:extLst>
              <a:ext uri="{FF2B5EF4-FFF2-40B4-BE49-F238E27FC236}">
                <a16:creationId xmlns:a16="http://schemas.microsoft.com/office/drawing/2014/main" id="{A3FAA745-D181-41A6-9B88-6F97413ED0D6}"/>
              </a:ext>
            </a:extLst>
          </p:cNvPr>
          <p:cNvSpPr txBox="1"/>
          <p:nvPr/>
        </p:nvSpPr>
        <p:spPr>
          <a:xfrm>
            <a:off x="278508" y="1287666"/>
            <a:ext cx="11567349" cy="1211399"/>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3200"/>
            </a:pPr>
            <a:r>
              <a:rPr lang="en-US" sz="3600" b="1" dirty="0">
                <a:solidFill>
                  <a:schemeClr val="dk1"/>
                </a:solidFill>
                <a:latin typeface="Arial"/>
                <a:ea typeface="Arial"/>
                <a:cs typeface="Arial"/>
                <a:sym typeface="Arial"/>
              </a:rPr>
              <a:t>Effects of predators may not have been severe enough to induce changes in fitness</a:t>
            </a:r>
          </a:p>
          <a:p>
            <a:pPr lvl="0">
              <a:lnSpc>
                <a:spcPct val="90000"/>
              </a:lnSpc>
              <a:buClr>
                <a:schemeClr val="dk1"/>
              </a:buClr>
              <a:buSzPts val="3200"/>
            </a:pPr>
            <a:endParaRPr lang="en-US" sz="2000" b="1" dirty="0">
              <a:solidFill>
                <a:schemeClr val="dk1"/>
              </a:solidFill>
              <a:latin typeface="Arial"/>
              <a:ea typeface="Arial"/>
              <a:cs typeface="Arial"/>
              <a:sym typeface="Arial"/>
            </a:endParaRPr>
          </a:p>
          <a:p>
            <a:pPr lvl="0">
              <a:lnSpc>
                <a:spcPct val="90000"/>
              </a:lnSpc>
              <a:buClr>
                <a:schemeClr val="dk1"/>
              </a:buClr>
              <a:buSzPts val="3200"/>
            </a:pPr>
            <a:endParaRPr lang="en-US" sz="1600"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A588C9DA-1DE5-4799-9254-6D6627D99658}"/>
              </a:ext>
            </a:extLst>
          </p:cNvPr>
          <p:cNvPicPr>
            <a:picLocks noChangeAspect="1"/>
          </p:cNvPicPr>
          <p:nvPr/>
        </p:nvPicPr>
        <p:blipFill rotWithShape="1">
          <a:blip r:embed="rId3"/>
          <a:srcRect l="2971" t="8947" r="4943"/>
          <a:stretch/>
        </p:blipFill>
        <p:spPr>
          <a:xfrm>
            <a:off x="3283263" y="2528889"/>
            <a:ext cx="5557838" cy="4152192"/>
          </a:xfrm>
          <a:prstGeom prst="rect">
            <a:avLst/>
          </a:prstGeom>
        </p:spPr>
      </p:pic>
    </p:spTree>
    <p:extLst>
      <p:ext uri="{BB962C8B-B14F-4D97-AF65-F5344CB8AC3E}">
        <p14:creationId xmlns:p14="http://schemas.microsoft.com/office/powerpoint/2010/main" val="64407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118"/>
          <p:cNvSpPr txBox="1">
            <a:spLocks noGrp="1"/>
          </p:cNvSpPr>
          <p:nvPr>
            <p:ph type="title"/>
          </p:nvPr>
        </p:nvSpPr>
        <p:spPr>
          <a:xfrm>
            <a:off x="220133" y="17004"/>
            <a:ext cx="116841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800" b="1" dirty="0">
                <a:solidFill>
                  <a:schemeClr val="dk1"/>
                </a:solidFill>
                <a:latin typeface="Arial"/>
                <a:cs typeface="Arial"/>
                <a:sym typeface="Arial"/>
              </a:rPr>
              <a:t>Implications and significance</a:t>
            </a:r>
            <a:endParaRPr sz="4800" dirty="0"/>
          </a:p>
        </p:txBody>
      </p:sp>
      <p:sp>
        <p:nvSpPr>
          <p:cNvPr id="5" name="Google Shape;2827;p118">
            <a:extLst>
              <a:ext uri="{FF2B5EF4-FFF2-40B4-BE49-F238E27FC236}">
                <a16:creationId xmlns:a16="http://schemas.microsoft.com/office/drawing/2014/main" id="{A3FAA745-D181-41A6-9B88-6F97413ED0D6}"/>
              </a:ext>
            </a:extLst>
          </p:cNvPr>
          <p:cNvSpPr txBox="1"/>
          <p:nvPr/>
        </p:nvSpPr>
        <p:spPr>
          <a:xfrm>
            <a:off x="278508" y="1287666"/>
            <a:ext cx="11567349" cy="1211399"/>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3200"/>
            </a:pPr>
            <a:r>
              <a:rPr lang="en-US" sz="3600" b="1" dirty="0">
                <a:solidFill>
                  <a:schemeClr val="dk1"/>
                </a:solidFill>
                <a:latin typeface="Arial"/>
                <a:ea typeface="Arial"/>
                <a:cs typeface="Arial"/>
                <a:sym typeface="Arial"/>
              </a:rPr>
              <a:t>Effects of predators may not have been severe enough to induce changes in fitness</a:t>
            </a:r>
          </a:p>
          <a:p>
            <a:pPr lvl="0">
              <a:lnSpc>
                <a:spcPct val="90000"/>
              </a:lnSpc>
              <a:buClr>
                <a:schemeClr val="dk1"/>
              </a:buClr>
              <a:buSzPts val="3200"/>
            </a:pPr>
            <a:endParaRPr lang="en-US" sz="2000" b="1" dirty="0">
              <a:solidFill>
                <a:schemeClr val="dk1"/>
              </a:solidFill>
              <a:latin typeface="Arial"/>
              <a:ea typeface="Arial"/>
              <a:cs typeface="Arial"/>
              <a:sym typeface="Arial"/>
            </a:endParaRPr>
          </a:p>
          <a:p>
            <a:pPr lvl="0">
              <a:lnSpc>
                <a:spcPct val="90000"/>
              </a:lnSpc>
              <a:buClr>
                <a:schemeClr val="dk1"/>
              </a:buClr>
              <a:buSzPts val="3200"/>
            </a:pPr>
            <a:endParaRPr lang="en-US" sz="16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12D638CC-0EBC-486E-8120-86C8BBA40220}"/>
              </a:ext>
            </a:extLst>
          </p:cNvPr>
          <p:cNvSpPr/>
          <p:nvPr/>
        </p:nvSpPr>
        <p:spPr>
          <a:xfrm>
            <a:off x="278508" y="2499884"/>
            <a:ext cx="11499714" cy="1089529"/>
          </a:xfrm>
          <a:prstGeom prst="rect">
            <a:avLst/>
          </a:prstGeom>
          <a:solidFill>
            <a:schemeClr val="bg1"/>
          </a:solidFill>
        </p:spPr>
        <p:txBody>
          <a:bodyPr wrap="square">
            <a:spAutoFit/>
          </a:bodyPr>
          <a:lstStyle/>
          <a:p>
            <a:pPr lvl="0">
              <a:lnSpc>
                <a:spcPct val="90000"/>
              </a:lnSpc>
              <a:buClr>
                <a:prstClr val="black"/>
              </a:buClr>
              <a:buSzPts val="3200"/>
            </a:pPr>
            <a:r>
              <a:rPr lang="en-US" sz="3600" b="1" dirty="0">
                <a:solidFill>
                  <a:prstClr val="black"/>
                </a:solidFill>
                <a:latin typeface="Arial"/>
                <a:ea typeface="Arial"/>
                <a:cs typeface="Arial"/>
                <a:sym typeface="Arial"/>
              </a:rPr>
              <a:t>Changes in fitness may not have been detectable in reproductive output</a:t>
            </a:r>
          </a:p>
        </p:txBody>
      </p:sp>
    </p:spTree>
    <p:extLst>
      <p:ext uri="{BB962C8B-B14F-4D97-AF65-F5344CB8AC3E}">
        <p14:creationId xmlns:p14="http://schemas.microsoft.com/office/powerpoint/2010/main" val="900752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pic>
        <p:nvPicPr>
          <p:cNvPr id="3" name="Picture 2">
            <a:extLst>
              <a:ext uri="{FF2B5EF4-FFF2-40B4-BE49-F238E27FC236}">
                <a16:creationId xmlns:a16="http://schemas.microsoft.com/office/drawing/2014/main" id="{F9D7A68F-F0F5-4505-AD70-5F28CF1242DC}"/>
              </a:ext>
            </a:extLst>
          </p:cNvPr>
          <p:cNvPicPr>
            <a:picLocks noChangeAspect="1"/>
          </p:cNvPicPr>
          <p:nvPr/>
        </p:nvPicPr>
        <p:blipFill rotWithShape="1">
          <a:blip r:embed="rId3">
            <a:extLst>
              <a:ext uri="{28A0092B-C50C-407E-A947-70E740481C1C}">
                <a14:useLocalDpi xmlns:a14="http://schemas.microsoft.com/office/drawing/2010/main" val="0"/>
              </a:ext>
            </a:extLst>
          </a:blip>
          <a:srcRect l="6676" t="7709" r="3678" b="42708"/>
          <a:stretch/>
        </p:blipFill>
        <p:spPr>
          <a:xfrm>
            <a:off x="894377" y="1760224"/>
            <a:ext cx="10403243" cy="3651875"/>
          </a:xfrm>
          <a:prstGeom prst="rect">
            <a:avLst/>
          </a:prstGeom>
        </p:spPr>
      </p:pic>
      <p:sp>
        <p:nvSpPr>
          <p:cNvPr id="8" name="TextBox 7">
            <a:extLst>
              <a:ext uri="{FF2B5EF4-FFF2-40B4-BE49-F238E27FC236}">
                <a16:creationId xmlns:a16="http://schemas.microsoft.com/office/drawing/2014/main" id="{A588EC2F-5131-4476-A3BF-2FF57EBCBA43}"/>
              </a:ext>
            </a:extLst>
          </p:cNvPr>
          <p:cNvSpPr txBox="1"/>
          <p:nvPr/>
        </p:nvSpPr>
        <p:spPr>
          <a:xfrm>
            <a:off x="7704875" y="6304690"/>
            <a:ext cx="4324715" cy="400110"/>
          </a:xfrm>
          <a:prstGeom prst="rect">
            <a:avLst/>
          </a:prstGeom>
          <a:solidFill>
            <a:schemeClr val="bg1"/>
          </a:solidFill>
        </p:spPr>
        <p:txBody>
          <a:bodyPr wrap="square" rtlCol="0">
            <a:spAutoFit/>
          </a:bodyPr>
          <a:lstStyle/>
          <a:p>
            <a:pPr algn="r"/>
            <a:r>
              <a:rPr lang="en-US" sz="2000" dirty="0">
                <a:latin typeface="Arial" panose="020B0604020202020204" pitchFamily="34" charset="0"/>
                <a:cs typeface="Arial" panose="020B0604020202020204" pitchFamily="34" charset="0"/>
              </a:rPr>
              <a:t>Adapted from Hall and Clark 2016</a:t>
            </a:r>
          </a:p>
        </p:txBody>
      </p:sp>
      <p:sp>
        <p:nvSpPr>
          <p:cNvPr id="9" name="Google Shape;2826;p118">
            <a:extLst>
              <a:ext uri="{FF2B5EF4-FFF2-40B4-BE49-F238E27FC236}">
                <a16:creationId xmlns:a16="http://schemas.microsoft.com/office/drawing/2014/main" id="{4C651CA5-5D2B-462D-86E3-FE1A195C6244}"/>
              </a:ext>
            </a:extLst>
          </p:cNvPr>
          <p:cNvSpPr txBox="1">
            <a:spLocks noGrp="1"/>
          </p:cNvSpPr>
          <p:nvPr>
            <p:ph type="title"/>
          </p:nvPr>
        </p:nvSpPr>
        <p:spPr>
          <a:xfrm>
            <a:off x="253949" y="153200"/>
            <a:ext cx="116841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b="1" dirty="0">
                <a:solidFill>
                  <a:schemeClr val="dk1"/>
                </a:solidFill>
                <a:latin typeface="Arial"/>
                <a:cs typeface="Arial"/>
                <a:sym typeface="Arial"/>
              </a:rPr>
              <a:t>Risk affected metabolism but not behavior </a:t>
            </a:r>
            <a:endParaRPr dirty="0"/>
          </a:p>
        </p:txBody>
      </p:sp>
      <p:pic>
        <p:nvPicPr>
          <p:cNvPr id="10" name="Picture 9">
            <a:extLst>
              <a:ext uri="{FF2B5EF4-FFF2-40B4-BE49-F238E27FC236}">
                <a16:creationId xmlns:a16="http://schemas.microsoft.com/office/drawing/2014/main" id="{3F083F3E-DE11-43E4-AB30-3E36311F360E}"/>
              </a:ext>
            </a:extLst>
          </p:cNvPr>
          <p:cNvPicPr>
            <a:picLocks noChangeAspect="1"/>
          </p:cNvPicPr>
          <p:nvPr/>
        </p:nvPicPr>
        <p:blipFill rotWithShape="1">
          <a:blip r:embed="rId3">
            <a:extLst>
              <a:ext uri="{28A0092B-C50C-407E-A947-70E740481C1C}">
                <a14:useLocalDpi xmlns:a14="http://schemas.microsoft.com/office/drawing/2010/main" val="0"/>
              </a:ext>
            </a:extLst>
          </a:blip>
          <a:srcRect l="3600" t="33765" r="93192" b="14999"/>
          <a:stretch/>
        </p:blipFill>
        <p:spPr>
          <a:xfrm>
            <a:off x="414337" y="1371600"/>
            <a:ext cx="480039" cy="4867365"/>
          </a:xfrm>
          <a:prstGeom prst="rect">
            <a:avLst/>
          </a:prstGeom>
        </p:spPr>
      </p:pic>
      <p:pic>
        <p:nvPicPr>
          <p:cNvPr id="12" name="Picture 11">
            <a:extLst>
              <a:ext uri="{FF2B5EF4-FFF2-40B4-BE49-F238E27FC236}">
                <a16:creationId xmlns:a16="http://schemas.microsoft.com/office/drawing/2014/main" id="{84B668F2-E9D7-493F-9D65-03422E6AF8EE}"/>
              </a:ext>
            </a:extLst>
          </p:cNvPr>
          <p:cNvPicPr>
            <a:picLocks noChangeAspect="1"/>
          </p:cNvPicPr>
          <p:nvPr/>
        </p:nvPicPr>
        <p:blipFill rotWithShape="1">
          <a:blip r:embed="rId3">
            <a:extLst>
              <a:ext uri="{28A0092B-C50C-407E-A947-70E740481C1C}">
                <a14:useLocalDpi xmlns:a14="http://schemas.microsoft.com/office/drawing/2010/main" val="0"/>
              </a:ext>
            </a:extLst>
          </a:blip>
          <a:srcRect l="35111" t="94166" r="33560"/>
          <a:stretch/>
        </p:blipFill>
        <p:spPr>
          <a:xfrm>
            <a:off x="3477204" y="5548877"/>
            <a:ext cx="5237588" cy="619035"/>
          </a:xfrm>
          <a:prstGeom prst="rect">
            <a:avLst/>
          </a:prstGeom>
        </p:spPr>
      </p:pic>
      <p:sp>
        <p:nvSpPr>
          <p:cNvPr id="13" name="Freeform: Shape 12">
            <a:extLst>
              <a:ext uri="{FF2B5EF4-FFF2-40B4-BE49-F238E27FC236}">
                <a16:creationId xmlns:a16="http://schemas.microsoft.com/office/drawing/2014/main" id="{CD9CFC90-3B04-4E23-B737-8E80B65BE2A5}"/>
              </a:ext>
            </a:extLst>
          </p:cNvPr>
          <p:cNvSpPr/>
          <p:nvPr/>
        </p:nvSpPr>
        <p:spPr>
          <a:xfrm>
            <a:off x="1428750" y="2014538"/>
            <a:ext cx="9686925" cy="2986238"/>
          </a:xfrm>
          <a:custGeom>
            <a:avLst/>
            <a:gdLst>
              <a:gd name="connsiteX0" fmla="*/ 2771775 w 9686925"/>
              <a:gd name="connsiteY0" fmla="*/ 0 h 2986238"/>
              <a:gd name="connsiteX1" fmla="*/ 1628775 w 9686925"/>
              <a:gd name="connsiteY1" fmla="*/ 214312 h 2986238"/>
              <a:gd name="connsiteX2" fmla="*/ 428625 w 9686925"/>
              <a:gd name="connsiteY2" fmla="*/ 771525 h 2986238"/>
              <a:gd name="connsiteX3" fmla="*/ 142875 w 9686925"/>
              <a:gd name="connsiteY3" fmla="*/ 1328737 h 2986238"/>
              <a:gd name="connsiteX4" fmla="*/ 0 w 9686925"/>
              <a:gd name="connsiteY4" fmla="*/ 1714500 h 2986238"/>
              <a:gd name="connsiteX5" fmla="*/ 0 w 9686925"/>
              <a:gd name="connsiteY5" fmla="*/ 1871662 h 2986238"/>
              <a:gd name="connsiteX6" fmla="*/ 28575 w 9686925"/>
              <a:gd name="connsiteY6" fmla="*/ 2543175 h 2986238"/>
              <a:gd name="connsiteX7" fmla="*/ 142875 w 9686925"/>
              <a:gd name="connsiteY7" fmla="*/ 2757487 h 2986238"/>
              <a:gd name="connsiteX8" fmla="*/ 328613 w 9686925"/>
              <a:gd name="connsiteY8" fmla="*/ 2843212 h 2986238"/>
              <a:gd name="connsiteX9" fmla="*/ 400050 w 9686925"/>
              <a:gd name="connsiteY9" fmla="*/ 2886075 h 2986238"/>
              <a:gd name="connsiteX10" fmla="*/ 1085850 w 9686925"/>
              <a:gd name="connsiteY10" fmla="*/ 2886075 h 2986238"/>
              <a:gd name="connsiteX11" fmla="*/ 1343025 w 9686925"/>
              <a:gd name="connsiteY11" fmla="*/ 2871787 h 2986238"/>
              <a:gd name="connsiteX12" fmla="*/ 2671763 w 9686925"/>
              <a:gd name="connsiteY12" fmla="*/ 2957512 h 2986238"/>
              <a:gd name="connsiteX13" fmla="*/ 3157538 w 9686925"/>
              <a:gd name="connsiteY13" fmla="*/ 2986087 h 2986238"/>
              <a:gd name="connsiteX14" fmla="*/ 4786313 w 9686925"/>
              <a:gd name="connsiteY14" fmla="*/ 2971800 h 2986238"/>
              <a:gd name="connsiteX15" fmla="*/ 5143500 w 9686925"/>
              <a:gd name="connsiteY15" fmla="*/ 2943225 h 2986238"/>
              <a:gd name="connsiteX16" fmla="*/ 5900738 w 9686925"/>
              <a:gd name="connsiteY16" fmla="*/ 2843212 h 2986238"/>
              <a:gd name="connsiteX17" fmla="*/ 6057900 w 9686925"/>
              <a:gd name="connsiteY17" fmla="*/ 2800350 h 2986238"/>
              <a:gd name="connsiteX18" fmla="*/ 6343650 w 9686925"/>
              <a:gd name="connsiteY18" fmla="*/ 2786062 h 2986238"/>
              <a:gd name="connsiteX19" fmla="*/ 7615238 w 9686925"/>
              <a:gd name="connsiteY19" fmla="*/ 2786062 h 2986238"/>
              <a:gd name="connsiteX20" fmla="*/ 8072438 w 9686925"/>
              <a:gd name="connsiteY20" fmla="*/ 2757487 h 2986238"/>
              <a:gd name="connsiteX21" fmla="*/ 9043988 w 9686925"/>
              <a:gd name="connsiteY21" fmla="*/ 2728912 h 2986238"/>
              <a:gd name="connsiteX22" fmla="*/ 9272588 w 9686925"/>
              <a:gd name="connsiteY22" fmla="*/ 2686050 h 2986238"/>
              <a:gd name="connsiteX23" fmla="*/ 9329738 w 9686925"/>
              <a:gd name="connsiteY23" fmla="*/ 2671762 h 2986238"/>
              <a:gd name="connsiteX24" fmla="*/ 9686925 w 9686925"/>
              <a:gd name="connsiteY24" fmla="*/ 2486025 h 2986238"/>
              <a:gd name="connsiteX25" fmla="*/ 9644063 w 9686925"/>
              <a:gd name="connsiteY25" fmla="*/ 1828800 h 2986238"/>
              <a:gd name="connsiteX26" fmla="*/ 9515475 w 9686925"/>
              <a:gd name="connsiteY26" fmla="*/ 1700212 h 2986238"/>
              <a:gd name="connsiteX27" fmla="*/ 9043988 w 9686925"/>
              <a:gd name="connsiteY27" fmla="*/ 1514475 h 2986238"/>
              <a:gd name="connsiteX28" fmla="*/ 8943975 w 9686925"/>
              <a:gd name="connsiteY28" fmla="*/ 1428750 h 2986238"/>
              <a:gd name="connsiteX29" fmla="*/ 8901113 w 9686925"/>
              <a:gd name="connsiteY29" fmla="*/ 1400175 h 2986238"/>
              <a:gd name="connsiteX30" fmla="*/ 8386763 w 9686925"/>
              <a:gd name="connsiteY30" fmla="*/ 1157287 h 2986238"/>
              <a:gd name="connsiteX31" fmla="*/ 8029575 w 9686925"/>
              <a:gd name="connsiteY31" fmla="*/ 1143000 h 2986238"/>
              <a:gd name="connsiteX32" fmla="*/ 7415213 w 9686925"/>
              <a:gd name="connsiteY32" fmla="*/ 1128712 h 2986238"/>
              <a:gd name="connsiteX33" fmla="*/ 7272338 w 9686925"/>
              <a:gd name="connsiteY33" fmla="*/ 1100137 h 2986238"/>
              <a:gd name="connsiteX34" fmla="*/ 7143750 w 9686925"/>
              <a:gd name="connsiteY34" fmla="*/ 1071562 h 2986238"/>
              <a:gd name="connsiteX35" fmla="*/ 6657975 w 9686925"/>
              <a:gd name="connsiteY35" fmla="*/ 985837 h 2986238"/>
              <a:gd name="connsiteX36" fmla="*/ 6286500 w 9686925"/>
              <a:gd name="connsiteY36" fmla="*/ 814387 h 2986238"/>
              <a:gd name="connsiteX37" fmla="*/ 5943600 w 9686925"/>
              <a:gd name="connsiteY37" fmla="*/ 714375 h 2986238"/>
              <a:gd name="connsiteX38" fmla="*/ 5829300 w 9686925"/>
              <a:gd name="connsiteY38" fmla="*/ 657225 h 2986238"/>
              <a:gd name="connsiteX39" fmla="*/ 5600700 w 9686925"/>
              <a:gd name="connsiteY39" fmla="*/ 571500 h 2986238"/>
              <a:gd name="connsiteX40" fmla="*/ 5229225 w 9686925"/>
              <a:gd name="connsiteY40" fmla="*/ 485775 h 2986238"/>
              <a:gd name="connsiteX41" fmla="*/ 6372225 w 9686925"/>
              <a:gd name="connsiteY41" fmla="*/ 642937 h 2986238"/>
              <a:gd name="connsiteX42" fmla="*/ 6357938 w 9686925"/>
              <a:gd name="connsiteY42" fmla="*/ 100012 h 2986238"/>
              <a:gd name="connsiteX43" fmla="*/ 4829175 w 9686925"/>
              <a:gd name="connsiteY43" fmla="*/ 14287 h 2986238"/>
              <a:gd name="connsiteX44" fmla="*/ 3300413 w 9686925"/>
              <a:gd name="connsiteY44" fmla="*/ 0 h 2986238"/>
              <a:gd name="connsiteX45" fmla="*/ 2714625 w 9686925"/>
              <a:gd name="connsiteY45" fmla="*/ 14287 h 298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686925" h="2986238">
                <a:moveTo>
                  <a:pt x="2771775" y="0"/>
                </a:moveTo>
                <a:lnTo>
                  <a:pt x="1628775" y="214312"/>
                </a:lnTo>
                <a:lnTo>
                  <a:pt x="428625" y="771525"/>
                </a:lnTo>
                <a:lnTo>
                  <a:pt x="142875" y="1328737"/>
                </a:lnTo>
                <a:lnTo>
                  <a:pt x="0" y="1714500"/>
                </a:lnTo>
                <a:lnTo>
                  <a:pt x="0" y="1871662"/>
                </a:lnTo>
                <a:lnTo>
                  <a:pt x="28575" y="2543175"/>
                </a:lnTo>
                <a:lnTo>
                  <a:pt x="142875" y="2757487"/>
                </a:lnTo>
                <a:cubicBezTo>
                  <a:pt x="181795" y="2774785"/>
                  <a:pt x="279063" y="2815684"/>
                  <a:pt x="328613" y="2843212"/>
                </a:cubicBezTo>
                <a:cubicBezTo>
                  <a:pt x="352888" y="2856698"/>
                  <a:pt x="400050" y="2886075"/>
                  <a:pt x="400050" y="2886075"/>
                </a:cubicBezTo>
                <a:lnTo>
                  <a:pt x="1085850" y="2886075"/>
                </a:lnTo>
                <a:cubicBezTo>
                  <a:pt x="1285776" y="2869414"/>
                  <a:pt x="1199952" y="2871787"/>
                  <a:pt x="1343025" y="2871787"/>
                </a:cubicBezTo>
                <a:lnTo>
                  <a:pt x="2671763" y="2957512"/>
                </a:lnTo>
                <a:cubicBezTo>
                  <a:pt x="3062123" y="2990042"/>
                  <a:pt x="2899967" y="2986087"/>
                  <a:pt x="3157538" y="2986087"/>
                </a:cubicBezTo>
                <a:lnTo>
                  <a:pt x="4786313" y="2971800"/>
                </a:lnTo>
                <a:cubicBezTo>
                  <a:pt x="5067039" y="2938773"/>
                  <a:pt x="4947679" y="2943225"/>
                  <a:pt x="5143500" y="2943225"/>
                </a:cubicBezTo>
                <a:lnTo>
                  <a:pt x="5900738" y="2843212"/>
                </a:lnTo>
                <a:cubicBezTo>
                  <a:pt x="5953125" y="2828925"/>
                  <a:pt x="6004046" y="2807299"/>
                  <a:pt x="6057900" y="2800350"/>
                </a:cubicBezTo>
                <a:cubicBezTo>
                  <a:pt x="6152485" y="2788145"/>
                  <a:pt x="6343650" y="2786062"/>
                  <a:pt x="6343650" y="2786062"/>
                </a:cubicBezTo>
                <a:lnTo>
                  <a:pt x="7615238" y="2786062"/>
                </a:lnTo>
                <a:cubicBezTo>
                  <a:pt x="7929073" y="2749140"/>
                  <a:pt x="7776604" y="2757487"/>
                  <a:pt x="8072438" y="2757487"/>
                </a:cubicBezTo>
                <a:lnTo>
                  <a:pt x="9043988" y="2728912"/>
                </a:lnTo>
                <a:lnTo>
                  <a:pt x="9272588" y="2686050"/>
                </a:lnTo>
                <a:cubicBezTo>
                  <a:pt x="9291843" y="2682199"/>
                  <a:pt x="9329738" y="2671762"/>
                  <a:pt x="9329738" y="2671762"/>
                </a:cubicBezTo>
                <a:lnTo>
                  <a:pt x="9686925" y="2486025"/>
                </a:lnTo>
                <a:lnTo>
                  <a:pt x="9644063" y="1828800"/>
                </a:lnTo>
                <a:lnTo>
                  <a:pt x="9515475" y="1700212"/>
                </a:lnTo>
                <a:lnTo>
                  <a:pt x="9043988" y="1514475"/>
                </a:lnTo>
                <a:cubicBezTo>
                  <a:pt x="9010650" y="1485900"/>
                  <a:pt x="8978262" y="1456179"/>
                  <a:pt x="8943975" y="1428750"/>
                </a:cubicBezTo>
                <a:cubicBezTo>
                  <a:pt x="8930566" y="1418023"/>
                  <a:pt x="8901113" y="1400175"/>
                  <a:pt x="8901113" y="1400175"/>
                </a:cubicBezTo>
                <a:lnTo>
                  <a:pt x="8386763" y="1157287"/>
                </a:lnTo>
                <a:cubicBezTo>
                  <a:pt x="8182441" y="1134585"/>
                  <a:pt x="8301301" y="1143000"/>
                  <a:pt x="8029575" y="1143000"/>
                </a:cubicBezTo>
                <a:lnTo>
                  <a:pt x="7415213" y="1128712"/>
                </a:lnTo>
                <a:cubicBezTo>
                  <a:pt x="7367588" y="1119187"/>
                  <a:pt x="7319456" y="1111917"/>
                  <a:pt x="7272338" y="1100137"/>
                </a:cubicBezTo>
                <a:cubicBezTo>
                  <a:pt x="7139965" y="1067044"/>
                  <a:pt x="7232431" y="1071562"/>
                  <a:pt x="7143750" y="1071562"/>
                </a:cubicBezTo>
                <a:lnTo>
                  <a:pt x="6657975" y="985837"/>
                </a:lnTo>
                <a:lnTo>
                  <a:pt x="6286500" y="814387"/>
                </a:lnTo>
                <a:lnTo>
                  <a:pt x="5943600" y="714375"/>
                </a:lnTo>
                <a:lnTo>
                  <a:pt x="5829300" y="657225"/>
                </a:lnTo>
                <a:lnTo>
                  <a:pt x="5600700" y="571500"/>
                </a:lnTo>
                <a:lnTo>
                  <a:pt x="5229225" y="485775"/>
                </a:lnTo>
                <a:lnTo>
                  <a:pt x="6372225" y="642937"/>
                </a:lnTo>
                <a:lnTo>
                  <a:pt x="6357938" y="100012"/>
                </a:lnTo>
                <a:lnTo>
                  <a:pt x="4829175" y="14287"/>
                </a:lnTo>
                <a:lnTo>
                  <a:pt x="3300413" y="0"/>
                </a:lnTo>
                <a:lnTo>
                  <a:pt x="2714625" y="14287"/>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04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grpSp>
        <p:nvGrpSpPr>
          <p:cNvPr id="2" name="Group 1">
            <a:extLst>
              <a:ext uri="{FF2B5EF4-FFF2-40B4-BE49-F238E27FC236}">
                <a16:creationId xmlns:a16="http://schemas.microsoft.com/office/drawing/2014/main" id="{D46A8A55-A405-42EB-9EEB-1866D1F0F450}"/>
              </a:ext>
            </a:extLst>
          </p:cNvPr>
          <p:cNvGrpSpPr/>
          <p:nvPr/>
        </p:nvGrpSpPr>
        <p:grpSpPr>
          <a:xfrm>
            <a:off x="2616609" y="1314726"/>
            <a:ext cx="6958783" cy="4828047"/>
            <a:chOff x="5923104" y="1361129"/>
            <a:chExt cx="5721593" cy="3969676"/>
          </a:xfrm>
        </p:grpSpPr>
        <p:pic>
          <p:nvPicPr>
            <p:cNvPr id="484" name="Google Shape;484;p60"/>
            <p:cNvPicPr preferRelativeResize="0"/>
            <p:nvPr/>
          </p:nvPicPr>
          <p:blipFill rotWithShape="1">
            <a:blip r:embed="rId3">
              <a:alphaModFix/>
            </a:blip>
            <a:srcRect l="18026" r="-1"/>
            <a:stretch/>
          </p:blipFill>
          <p:spPr>
            <a:xfrm>
              <a:off x="5923104" y="1361129"/>
              <a:ext cx="5718875" cy="3924300"/>
            </a:xfrm>
            <a:prstGeom prst="rect">
              <a:avLst/>
            </a:prstGeom>
            <a:noFill/>
            <a:ln>
              <a:noFill/>
            </a:ln>
          </p:spPr>
        </p:pic>
        <p:sp>
          <p:nvSpPr>
            <p:cNvPr id="485" name="Google Shape;485;p60"/>
            <p:cNvSpPr txBox="1"/>
            <p:nvPr/>
          </p:nvSpPr>
          <p:spPr>
            <a:xfrm>
              <a:off x="10559443" y="5053905"/>
              <a:ext cx="1085254"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lt1"/>
                  </a:solidFill>
                  <a:latin typeface="Arial"/>
                  <a:ea typeface="Arial"/>
                  <a:cs typeface="Arial"/>
                  <a:sym typeface="Arial"/>
                </a:rPr>
                <a:t>Griffin </a:t>
              </a:r>
              <a:r>
                <a:rPr lang="en-US" sz="1200" dirty="0" err="1">
                  <a:solidFill>
                    <a:schemeClr val="lt1"/>
                  </a:solidFill>
                  <a:latin typeface="Arial"/>
                  <a:ea typeface="Arial"/>
                  <a:cs typeface="Arial"/>
                  <a:sym typeface="Arial"/>
                </a:rPr>
                <a:t>Srednick</a:t>
              </a:r>
              <a:endParaRPr sz="1200" dirty="0">
                <a:solidFill>
                  <a:schemeClr val="lt1"/>
                </a:solidFill>
                <a:latin typeface="Arial"/>
                <a:ea typeface="Arial"/>
                <a:cs typeface="Arial"/>
                <a:sym typeface="Arial"/>
              </a:endParaRPr>
            </a:p>
          </p:txBody>
        </p:sp>
      </p:grpSp>
      <p:sp>
        <p:nvSpPr>
          <p:cNvPr id="486" name="Google Shape;486;p60"/>
          <p:cNvSpPr txBox="1"/>
          <p:nvPr/>
        </p:nvSpPr>
        <p:spPr>
          <a:xfrm>
            <a:off x="614839" y="35429"/>
            <a:ext cx="110745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1" dirty="0">
                <a:solidFill>
                  <a:schemeClr val="dk1"/>
                </a:solidFill>
                <a:latin typeface="Arial"/>
                <a:ea typeface="Arial"/>
                <a:cs typeface="Arial"/>
                <a:sym typeface="Arial"/>
              </a:rPr>
              <a:t>Bluebanded goby (</a:t>
            </a:r>
            <a:r>
              <a:rPr lang="en-US" sz="4800" b="1" i="1" dirty="0" err="1">
                <a:solidFill>
                  <a:schemeClr val="dk1"/>
                </a:solidFill>
                <a:latin typeface="Arial"/>
                <a:ea typeface="Arial"/>
                <a:cs typeface="Arial"/>
                <a:sym typeface="Arial"/>
              </a:rPr>
              <a:t>Lythrypnus</a:t>
            </a:r>
            <a:r>
              <a:rPr lang="en-US" sz="4800" b="1" i="1" dirty="0">
                <a:solidFill>
                  <a:schemeClr val="dk1"/>
                </a:solidFill>
                <a:latin typeface="Arial"/>
                <a:ea typeface="Arial"/>
                <a:cs typeface="Arial"/>
                <a:sym typeface="Arial"/>
              </a:rPr>
              <a:t> dalli</a:t>
            </a:r>
            <a:r>
              <a:rPr lang="en-US" sz="4800" b="1" dirty="0">
                <a:solidFill>
                  <a:schemeClr val="dk1"/>
                </a:solidFill>
                <a:latin typeface="Arial"/>
                <a:ea typeface="Arial"/>
                <a:cs typeface="Arial"/>
                <a:sym typeface="Arial"/>
              </a:rPr>
              <a:t>)</a:t>
            </a:r>
            <a:endParaRPr dirty="0"/>
          </a:p>
        </p:txBody>
      </p:sp>
      <p:grpSp>
        <p:nvGrpSpPr>
          <p:cNvPr id="14" name="Group 13">
            <a:extLst>
              <a:ext uri="{FF2B5EF4-FFF2-40B4-BE49-F238E27FC236}">
                <a16:creationId xmlns:a16="http://schemas.microsoft.com/office/drawing/2014/main" id="{61CE56AD-2CDB-441F-9879-B581D4178CA9}"/>
              </a:ext>
            </a:extLst>
          </p:cNvPr>
          <p:cNvGrpSpPr/>
          <p:nvPr/>
        </p:nvGrpSpPr>
        <p:grpSpPr>
          <a:xfrm rot="5400000">
            <a:off x="7600453" y="19262"/>
            <a:ext cx="2112077" cy="4960169"/>
            <a:chOff x="4825638" y="2112612"/>
            <a:chExt cx="1948739" cy="4459704"/>
          </a:xfrm>
        </p:grpSpPr>
        <p:pic>
          <p:nvPicPr>
            <p:cNvPr id="10" name="Google Shape;516;p63">
              <a:extLst>
                <a:ext uri="{FF2B5EF4-FFF2-40B4-BE49-F238E27FC236}">
                  <a16:creationId xmlns:a16="http://schemas.microsoft.com/office/drawing/2014/main" id="{BB89D2AE-DC51-4208-9BF9-5C072DD9E894}"/>
                </a:ext>
              </a:extLst>
            </p:cNvPr>
            <p:cNvPicPr preferRelativeResize="0"/>
            <p:nvPr/>
          </p:nvPicPr>
          <p:blipFill rotWithShape="1">
            <a:blip r:embed="rId4">
              <a:alphaModFix/>
            </a:blip>
            <a:srcRect l="36151" t="21293" r="41173" b="31851"/>
            <a:stretch/>
          </p:blipFill>
          <p:spPr>
            <a:xfrm>
              <a:off x="4825638" y="2180347"/>
              <a:ext cx="1917000" cy="4391969"/>
            </a:xfrm>
            <a:prstGeom prst="rect">
              <a:avLst/>
            </a:prstGeom>
            <a:noFill/>
            <a:ln>
              <a:solidFill>
                <a:schemeClr val="tx1"/>
              </a:solidFill>
            </a:ln>
          </p:spPr>
        </p:pic>
        <p:grpSp>
          <p:nvGrpSpPr>
            <p:cNvPr id="4" name="Group 3">
              <a:extLst>
                <a:ext uri="{FF2B5EF4-FFF2-40B4-BE49-F238E27FC236}">
                  <a16:creationId xmlns:a16="http://schemas.microsoft.com/office/drawing/2014/main" id="{5A0F13BE-768A-4534-A9AD-8C587F85FD7C}"/>
                </a:ext>
              </a:extLst>
            </p:cNvPr>
            <p:cNvGrpSpPr/>
            <p:nvPr/>
          </p:nvGrpSpPr>
          <p:grpSpPr>
            <a:xfrm rot="16200000">
              <a:off x="6033161" y="2148312"/>
              <a:ext cx="776915" cy="705516"/>
              <a:chOff x="12934918" y="6595904"/>
              <a:chExt cx="776915" cy="705516"/>
            </a:xfrm>
          </p:grpSpPr>
          <p:sp>
            <p:nvSpPr>
              <p:cNvPr id="11" name="Google Shape;517;p63">
                <a:extLst>
                  <a:ext uri="{FF2B5EF4-FFF2-40B4-BE49-F238E27FC236}">
                    <a16:creationId xmlns:a16="http://schemas.microsoft.com/office/drawing/2014/main" id="{1948D5C1-3ED2-43C4-A269-95174C6195A0}"/>
                  </a:ext>
                </a:extLst>
              </p:cNvPr>
              <p:cNvSpPr txBox="1"/>
              <p:nvPr/>
            </p:nvSpPr>
            <p:spPr>
              <a:xfrm>
                <a:off x="12934918" y="6886534"/>
                <a:ext cx="776915" cy="414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1 cm</a:t>
                </a:r>
                <a:endParaRPr dirty="0"/>
              </a:p>
            </p:txBody>
          </p:sp>
          <p:sp>
            <p:nvSpPr>
              <p:cNvPr id="12" name="Google Shape;518;p63">
                <a:extLst>
                  <a:ext uri="{FF2B5EF4-FFF2-40B4-BE49-F238E27FC236}">
                    <a16:creationId xmlns:a16="http://schemas.microsoft.com/office/drawing/2014/main" id="{16F9C6DA-8CF0-4592-A43C-61B7FEBA1016}"/>
                  </a:ext>
                </a:extLst>
              </p:cNvPr>
              <p:cNvSpPr/>
              <p:nvPr/>
            </p:nvSpPr>
            <p:spPr>
              <a:xfrm>
                <a:off x="13018889" y="6595904"/>
                <a:ext cx="622466" cy="3871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u="sng" dirty="0">
                    <a:solidFill>
                      <a:schemeClr val="dk1"/>
                    </a:solidFill>
                    <a:latin typeface="Arial"/>
                    <a:ea typeface="Arial"/>
                    <a:cs typeface="Arial"/>
                    <a:sym typeface="Arial"/>
                  </a:rPr>
                  <a:t>___</a:t>
                </a:r>
                <a:endParaRPr dirty="0"/>
              </a:p>
            </p:txBody>
          </p:sp>
        </p:grpSp>
      </p:grpSp>
      <p:grpSp>
        <p:nvGrpSpPr>
          <p:cNvPr id="13" name="Group 12">
            <a:extLst>
              <a:ext uri="{FF2B5EF4-FFF2-40B4-BE49-F238E27FC236}">
                <a16:creationId xmlns:a16="http://schemas.microsoft.com/office/drawing/2014/main" id="{81408860-B140-4218-BB95-22E30A54601B}"/>
              </a:ext>
            </a:extLst>
          </p:cNvPr>
          <p:cNvGrpSpPr/>
          <p:nvPr/>
        </p:nvGrpSpPr>
        <p:grpSpPr>
          <a:xfrm>
            <a:off x="6905609" y="3554922"/>
            <a:ext cx="3472494" cy="2569999"/>
            <a:chOff x="6215201" y="3744831"/>
            <a:chExt cx="2823746" cy="2089861"/>
          </a:xfrm>
        </p:grpSpPr>
        <p:pic>
          <p:nvPicPr>
            <p:cNvPr id="31" name="Google Shape;506;p62">
              <a:extLst>
                <a:ext uri="{FF2B5EF4-FFF2-40B4-BE49-F238E27FC236}">
                  <a16:creationId xmlns:a16="http://schemas.microsoft.com/office/drawing/2014/main" id="{9FB494D7-7200-415D-BD5B-5C14E7C61AAD}"/>
                </a:ext>
              </a:extLst>
            </p:cNvPr>
            <p:cNvPicPr preferRelativeResize="0"/>
            <p:nvPr/>
          </p:nvPicPr>
          <p:blipFill rotWithShape="1">
            <a:blip r:embed="rId5">
              <a:alphaModFix/>
            </a:blip>
            <a:srcRect r="2699" b="8425"/>
            <a:stretch/>
          </p:blipFill>
          <p:spPr>
            <a:xfrm>
              <a:off x="6215201" y="3744831"/>
              <a:ext cx="2754609" cy="2041011"/>
            </a:xfrm>
            <a:prstGeom prst="rect">
              <a:avLst/>
            </a:prstGeom>
            <a:noFill/>
            <a:ln>
              <a:solidFill>
                <a:schemeClr val="tx1"/>
              </a:solidFill>
            </a:ln>
          </p:spPr>
        </p:pic>
        <p:sp>
          <p:nvSpPr>
            <p:cNvPr id="32" name="Google Shape;527;p64">
              <a:extLst>
                <a:ext uri="{FF2B5EF4-FFF2-40B4-BE49-F238E27FC236}">
                  <a16:creationId xmlns:a16="http://schemas.microsoft.com/office/drawing/2014/main" id="{FCA016B3-9361-4E0B-8389-E4F6E8E7FD30}"/>
                </a:ext>
              </a:extLst>
            </p:cNvPr>
            <p:cNvSpPr txBox="1"/>
            <p:nvPr/>
          </p:nvSpPr>
          <p:spPr>
            <a:xfrm>
              <a:off x="7903590" y="5534834"/>
              <a:ext cx="1135357" cy="29985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lt1"/>
                  </a:solidFill>
                  <a:latin typeface="Arial"/>
                  <a:ea typeface="Arial"/>
                  <a:cs typeface="Arial"/>
                  <a:sym typeface="Arial"/>
                </a:rPr>
                <a:t>Scott Hamilton</a:t>
              </a:r>
              <a:endParaRPr dirty="0"/>
            </a:p>
          </p:txBody>
        </p:sp>
      </p:grpSp>
      <p:sp>
        <p:nvSpPr>
          <p:cNvPr id="5" name="Rectangle 4">
            <a:extLst>
              <a:ext uri="{FF2B5EF4-FFF2-40B4-BE49-F238E27FC236}">
                <a16:creationId xmlns:a16="http://schemas.microsoft.com/office/drawing/2014/main" id="{A39D81F0-459D-4C8E-9093-D2CAC59DD95D}"/>
              </a:ext>
            </a:extLst>
          </p:cNvPr>
          <p:cNvSpPr/>
          <p:nvPr/>
        </p:nvSpPr>
        <p:spPr>
          <a:xfrm>
            <a:off x="2541146" y="1017802"/>
            <a:ext cx="8791191" cy="5514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FD85F87-5FAC-45DA-9215-4DF6D03A4D1B}"/>
              </a:ext>
            </a:extLst>
          </p:cNvPr>
          <p:cNvGrpSpPr/>
          <p:nvPr/>
        </p:nvGrpSpPr>
        <p:grpSpPr>
          <a:xfrm>
            <a:off x="5078875" y="1966325"/>
            <a:ext cx="6966907" cy="2557679"/>
            <a:chOff x="5620978" y="2317701"/>
            <a:chExt cx="6966907" cy="2557679"/>
          </a:xfrm>
        </p:grpSpPr>
        <p:sp>
          <p:nvSpPr>
            <p:cNvPr id="39" name="Google Shape;540;p65">
              <a:extLst>
                <a:ext uri="{FF2B5EF4-FFF2-40B4-BE49-F238E27FC236}">
                  <a16:creationId xmlns:a16="http://schemas.microsoft.com/office/drawing/2014/main" id="{307E3B71-C799-44C5-97C4-C7D92B84F06F}"/>
                </a:ext>
              </a:extLst>
            </p:cNvPr>
            <p:cNvSpPr txBox="1"/>
            <p:nvPr/>
          </p:nvSpPr>
          <p:spPr>
            <a:xfrm>
              <a:off x="10118340" y="4475270"/>
              <a:ext cx="155363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Steele 1998</a:t>
              </a:r>
              <a:endParaRPr dirty="0"/>
            </a:p>
          </p:txBody>
        </p:sp>
        <p:grpSp>
          <p:nvGrpSpPr>
            <p:cNvPr id="24" name="Group 23">
              <a:extLst>
                <a:ext uri="{FF2B5EF4-FFF2-40B4-BE49-F238E27FC236}">
                  <a16:creationId xmlns:a16="http://schemas.microsoft.com/office/drawing/2014/main" id="{C4833EFB-2502-4CA3-858F-C16B5104E52E}"/>
                </a:ext>
              </a:extLst>
            </p:cNvPr>
            <p:cNvGrpSpPr/>
            <p:nvPr/>
          </p:nvGrpSpPr>
          <p:grpSpPr>
            <a:xfrm>
              <a:off x="5620978" y="2317701"/>
              <a:ext cx="6966907" cy="2108408"/>
              <a:chOff x="6586537" y="2476083"/>
              <a:chExt cx="6435796" cy="1947677"/>
            </a:xfrm>
          </p:grpSpPr>
          <p:pic>
            <p:nvPicPr>
              <p:cNvPr id="25" name="Google Shape;526;p64">
                <a:extLst>
                  <a:ext uri="{FF2B5EF4-FFF2-40B4-BE49-F238E27FC236}">
                    <a16:creationId xmlns:a16="http://schemas.microsoft.com/office/drawing/2014/main" id="{461DC00A-7CE6-4ABE-8ECD-E84312FC5569}"/>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17000"/>
                        </a14:imgEffect>
                      </a14:imgLayer>
                    </a14:imgProps>
                  </a:ext>
                </a:extLst>
              </a:blip>
              <a:srcRect l="6163" t="32970" r="5495" b="26225"/>
              <a:stretch/>
            </p:blipFill>
            <p:spPr>
              <a:xfrm>
                <a:off x="6586537" y="2476083"/>
                <a:ext cx="5501451" cy="1905834"/>
              </a:xfrm>
              <a:prstGeom prst="rect">
                <a:avLst/>
              </a:prstGeom>
              <a:noFill/>
              <a:ln>
                <a:noFill/>
              </a:ln>
            </p:spPr>
          </p:pic>
          <p:sp>
            <p:nvSpPr>
              <p:cNvPr id="26" name="Google Shape;527;p64">
                <a:extLst>
                  <a:ext uri="{FF2B5EF4-FFF2-40B4-BE49-F238E27FC236}">
                    <a16:creationId xmlns:a16="http://schemas.microsoft.com/office/drawing/2014/main" id="{C694D620-487F-4873-BFEC-90BEDBC5E30D}"/>
                  </a:ext>
                </a:extLst>
              </p:cNvPr>
              <p:cNvSpPr txBox="1"/>
              <p:nvPr/>
            </p:nvSpPr>
            <p:spPr>
              <a:xfrm>
                <a:off x="10046692" y="4146761"/>
                <a:ext cx="2975641"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chemeClr val="lt1"/>
                    </a:solidFill>
                    <a:latin typeface="Arial"/>
                    <a:ea typeface="Arial"/>
                    <a:cs typeface="Arial"/>
                    <a:sym typeface="Arial"/>
                  </a:rPr>
                  <a:t>Scott Hamilton</a:t>
                </a:r>
                <a:endParaRPr dirty="0"/>
              </a:p>
            </p:txBody>
          </p:sp>
        </p:grpSp>
      </p:grpSp>
      <p:sp>
        <p:nvSpPr>
          <p:cNvPr id="21" name="Google Shape;487;p60">
            <a:extLst>
              <a:ext uri="{FF2B5EF4-FFF2-40B4-BE49-F238E27FC236}">
                <a16:creationId xmlns:a16="http://schemas.microsoft.com/office/drawing/2014/main" id="{B5259077-9ADF-47CC-888B-75B1329C6D5A}"/>
              </a:ext>
            </a:extLst>
          </p:cNvPr>
          <p:cNvSpPr txBox="1"/>
          <p:nvPr/>
        </p:nvSpPr>
        <p:spPr>
          <a:xfrm>
            <a:off x="309020" y="1874292"/>
            <a:ext cx="4521756" cy="3571346"/>
          </a:xfrm>
          <a:prstGeom prst="rect">
            <a:avLst/>
          </a:prstGeom>
          <a:noFill/>
          <a:ln>
            <a:noFill/>
          </a:ln>
        </p:spPr>
        <p:txBody>
          <a:bodyPr spcFirstLastPara="1" wrap="square" lIns="91425" tIns="45700" rIns="91425" bIns="45700" anchor="t" anchorCtr="0">
            <a:noAutofit/>
          </a:bodyPr>
          <a:lstStyle/>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Brood-spawning fish</a:t>
            </a:r>
          </a:p>
          <a:p>
            <a:pPr marL="800100" lvl="1" indent="-342900">
              <a:buClr>
                <a:schemeClr val="dk1"/>
              </a:buClr>
              <a:buSzPts val="24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a:buClr>
                <a:schemeClr val="dk1"/>
              </a:buClr>
              <a:buSzPts val="2400"/>
            </a:pPr>
            <a:r>
              <a:rPr lang="en-US" sz="3200" b="1" dirty="0">
                <a:latin typeface="Arial" panose="020B0604020202020204" pitchFamily="34" charset="0"/>
                <a:cs typeface="Arial" panose="020B0604020202020204" pitchFamily="34" charset="0"/>
              </a:rPr>
              <a:t>Alters behavior when threatened by predators</a:t>
            </a:r>
          </a:p>
        </p:txBody>
      </p:sp>
      <p:sp>
        <p:nvSpPr>
          <p:cNvPr id="22" name="TextBox 21">
            <a:extLst>
              <a:ext uri="{FF2B5EF4-FFF2-40B4-BE49-F238E27FC236}">
                <a16:creationId xmlns:a16="http://schemas.microsoft.com/office/drawing/2014/main" id="{E7942CA4-9E59-4D3E-AD0A-621379D4B52B}"/>
              </a:ext>
            </a:extLst>
          </p:cNvPr>
          <p:cNvSpPr txBox="1"/>
          <p:nvPr/>
        </p:nvSpPr>
        <p:spPr>
          <a:xfrm>
            <a:off x="10046692" y="4146761"/>
            <a:ext cx="2975641" cy="276999"/>
          </a:xfrm>
          <a:prstGeom prst="rect">
            <a:avLst/>
          </a:prstGeom>
          <a:noFill/>
        </p:spPr>
        <p:txBody>
          <a:bodyPr wrap="square" rtlCol="0">
            <a:spAutoFit/>
          </a:bodyPr>
          <a:lstStyle/>
          <a:p>
            <a:pPr algn="ctr"/>
            <a:r>
              <a:rPr lang="en-US" sz="1200" dirty="0">
                <a:solidFill>
                  <a:schemeClr val="bg1"/>
                </a:solidFill>
                <a:latin typeface="+mj-lt"/>
              </a:rPr>
              <a:t>Scott Hamilton</a:t>
            </a:r>
          </a:p>
        </p:txBody>
      </p:sp>
      <p:grpSp>
        <p:nvGrpSpPr>
          <p:cNvPr id="7" name="Group 6">
            <a:extLst>
              <a:ext uri="{FF2B5EF4-FFF2-40B4-BE49-F238E27FC236}">
                <a16:creationId xmlns:a16="http://schemas.microsoft.com/office/drawing/2014/main" id="{DED293C7-FB3F-4742-A33F-E34E4229C72E}"/>
              </a:ext>
            </a:extLst>
          </p:cNvPr>
          <p:cNvGrpSpPr/>
          <p:nvPr/>
        </p:nvGrpSpPr>
        <p:grpSpPr>
          <a:xfrm>
            <a:off x="4930170" y="902892"/>
            <a:ext cx="7069562" cy="5818247"/>
            <a:chOff x="5038059" y="836299"/>
            <a:chExt cx="7069562" cy="5818247"/>
          </a:xfrm>
        </p:grpSpPr>
        <p:grpSp>
          <p:nvGrpSpPr>
            <p:cNvPr id="6" name="Group 5">
              <a:extLst>
                <a:ext uri="{FF2B5EF4-FFF2-40B4-BE49-F238E27FC236}">
                  <a16:creationId xmlns:a16="http://schemas.microsoft.com/office/drawing/2014/main" id="{2CCD7353-8D76-4E9F-9801-8724799CFD57}"/>
                </a:ext>
              </a:extLst>
            </p:cNvPr>
            <p:cNvGrpSpPr/>
            <p:nvPr/>
          </p:nvGrpSpPr>
          <p:grpSpPr>
            <a:xfrm>
              <a:off x="5038059" y="836299"/>
              <a:ext cx="6952810" cy="5811749"/>
              <a:chOff x="5038059" y="836299"/>
              <a:chExt cx="6952810" cy="5811749"/>
            </a:xfrm>
          </p:grpSpPr>
          <p:sp>
            <p:nvSpPr>
              <p:cNvPr id="3" name="Rectangle 2">
                <a:extLst>
                  <a:ext uri="{FF2B5EF4-FFF2-40B4-BE49-F238E27FC236}">
                    <a16:creationId xmlns:a16="http://schemas.microsoft.com/office/drawing/2014/main" id="{5BF7FEF0-3947-4A4A-B595-4B42D0EE7C34}"/>
                  </a:ext>
                </a:extLst>
              </p:cNvPr>
              <p:cNvSpPr/>
              <p:nvPr/>
            </p:nvSpPr>
            <p:spPr>
              <a:xfrm>
                <a:off x="5038059" y="836299"/>
                <a:ext cx="6834632" cy="5514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908A266-2B6D-45F8-B16A-E89282A9BAD1}"/>
                  </a:ext>
                </a:extLst>
              </p:cNvPr>
              <p:cNvGrpSpPr/>
              <p:nvPr/>
            </p:nvGrpSpPr>
            <p:grpSpPr>
              <a:xfrm>
                <a:off x="5409120" y="1120614"/>
                <a:ext cx="6581749" cy="5527434"/>
                <a:chOff x="1832702" y="725487"/>
                <a:chExt cx="7609218" cy="6638925"/>
              </a:xfrm>
            </p:grpSpPr>
            <p:pic>
              <p:nvPicPr>
                <p:cNvPr id="27" name="Picture 26">
                  <a:extLst>
                    <a:ext uri="{FF2B5EF4-FFF2-40B4-BE49-F238E27FC236}">
                      <a16:creationId xmlns:a16="http://schemas.microsoft.com/office/drawing/2014/main" id="{50CF554A-500E-4B79-9AE4-6ED5149010A2}"/>
                    </a:ext>
                  </a:extLst>
                </p:cNvPr>
                <p:cNvPicPr>
                  <a:picLocks noChangeAspect="1"/>
                </p:cNvPicPr>
                <p:nvPr/>
              </p:nvPicPr>
              <p:blipFill>
                <a:blip r:embed="rId8"/>
                <a:stretch>
                  <a:fillRect/>
                </a:stretch>
              </p:blipFill>
              <p:spPr>
                <a:xfrm>
                  <a:off x="2783945" y="725487"/>
                  <a:ext cx="6657975" cy="4391025"/>
                </a:xfrm>
                <a:prstGeom prst="rect">
                  <a:avLst/>
                </a:prstGeom>
              </p:spPr>
            </p:pic>
            <p:pic>
              <p:nvPicPr>
                <p:cNvPr id="28" name="Picture 27">
                  <a:extLst>
                    <a:ext uri="{FF2B5EF4-FFF2-40B4-BE49-F238E27FC236}">
                      <a16:creationId xmlns:a16="http://schemas.microsoft.com/office/drawing/2014/main" id="{85645620-40A5-4E50-8A06-CCEC48A2A52F}"/>
                    </a:ext>
                  </a:extLst>
                </p:cNvPr>
                <p:cNvPicPr>
                  <a:picLocks noChangeAspect="1"/>
                </p:cNvPicPr>
                <p:nvPr/>
              </p:nvPicPr>
              <p:blipFill>
                <a:blip r:embed="rId9"/>
                <a:stretch>
                  <a:fillRect/>
                </a:stretch>
              </p:blipFill>
              <p:spPr>
                <a:xfrm>
                  <a:off x="3278285" y="5116512"/>
                  <a:ext cx="5419725" cy="2247900"/>
                </a:xfrm>
                <a:prstGeom prst="rect">
                  <a:avLst/>
                </a:prstGeom>
              </p:spPr>
            </p:pic>
            <p:pic>
              <p:nvPicPr>
                <p:cNvPr id="29" name="Picture 28">
                  <a:extLst>
                    <a:ext uri="{FF2B5EF4-FFF2-40B4-BE49-F238E27FC236}">
                      <a16:creationId xmlns:a16="http://schemas.microsoft.com/office/drawing/2014/main" id="{FAB0AF70-A624-480C-A089-D8500AA23437}"/>
                    </a:ext>
                  </a:extLst>
                </p:cNvPr>
                <p:cNvPicPr>
                  <a:picLocks noChangeAspect="1"/>
                </p:cNvPicPr>
                <p:nvPr/>
              </p:nvPicPr>
              <p:blipFill rotWithShape="1">
                <a:blip r:embed="rId10"/>
                <a:srcRect r="16077"/>
                <a:stretch/>
              </p:blipFill>
              <p:spPr>
                <a:xfrm>
                  <a:off x="1832702" y="1954214"/>
                  <a:ext cx="951244" cy="2857499"/>
                </a:xfrm>
                <a:prstGeom prst="rect">
                  <a:avLst/>
                </a:prstGeom>
              </p:spPr>
            </p:pic>
          </p:grpSp>
        </p:grpSp>
        <p:sp>
          <p:nvSpPr>
            <p:cNvPr id="33" name="Google Shape;540;p65">
              <a:extLst>
                <a:ext uri="{FF2B5EF4-FFF2-40B4-BE49-F238E27FC236}">
                  <a16:creationId xmlns:a16="http://schemas.microsoft.com/office/drawing/2014/main" id="{DB7BAB97-DCDE-47CB-86E3-CF3CB027845B}"/>
                </a:ext>
              </a:extLst>
            </p:cNvPr>
            <p:cNvSpPr txBox="1"/>
            <p:nvPr/>
          </p:nvSpPr>
          <p:spPr>
            <a:xfrm>
              <a:off x="10553991" y="6254436"/>
              <a:ext cx="155363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Steele 1998</a:t>
              </a:r>
              <a:endParaRPr dirty="0"/>
            </a:p>
          </p:txBody>
        </p:sp>
      </p:grpSp>
      <p:sp>
        <p:nvSpPr>
          <p:cNvPr id="34" name="Frame 33">
            <a:extLst>
              <a:ext uri="{FF2B5EF4-FFF2-40B4-BE49-F238E27FC236}">
                <a16:creationId xmlns:a16="http://schemas.microsoft.com/office/drawing/2014/main" id="{EFF442EE-1495-4A83-8436-E2591ABBDE47}"/>
              </a:ext>
            </a:extLst>
          </p:cNvPr>
          <p:cNvSpPr/>
          <p:nvPr/>
        </p:nvSpPr>
        <p:spPr>
          <a:xfrm>
            <a:off x="9606826" y="2052324"/>
            <a:ext cx="887540" cy="3954225"/>
          </a:xfrm>
          <a:prstGeom prst="frame">
            <a:avLst>
              <a:gd name="adj1" fmla="val 2263"/>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73770390-CB43-49E5-9E89-51F61376C7B2}"/>
              </a:ext>
            </a:extLst>
          </p:cNvPr>
          <p:cNvSpPr/>
          <p:nvPr/>
        </p:nvSpPr>
        <p:spPr>
          <a:xfrm>
            <a:off x="7312363" y="2054286"/>
            <a:ext cx="887540" cy="3952263"/>
          </a:xfrm>
          <a:prstGeom prst="frame">
            <a:avLst>
              <a:gd name="adj1" fmla="val 2263"/>
            </a:avLst>
          </a:prstGeom>
          <a:solidFill>
            <a:srgbClr val="FF0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44B54FE7-FA7E-43C6-A3F6-339E18A36098}"/>
              </a:ext>
            </a:extLst>
          </p:cNvPr>
          <p:cNvSpPr/>
          <p:nvPr/>
        </p:nvSpPr>
        <p:spPr>
          <a:xfrm>
            <a:off x="-1423478" y="-143359"/>
            <a:ext cx="12192000" cy="6858000"/>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255A55A-CA0F-494E-AF50-B6B5221F8963}"/>
              </a:ext>
            </a:extLst>
          </p:cNvPr>
          <p:cNvSpPr txBox="1"/>
          <p:nvPr/>
        </p:nvSpPr>
        <p:spPr>
          <a:xfrm>
            <a:off x="352799" y="2697992"/>
            <a:ext cx="11483095" cy="1323439"/>
          </a:xfrm>
          <a:prstGeom prst="rect">
            <a:avLst/>
          </a:prstGeom>
          <a:solidFill>
            <a:schemeClr val="bg1"/>
          </a:solidFill>
          <a:ln>
            <a:solidFill>
              <a:schemeClr val="tx1"/>
            </a:solid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How does increased risk from predators affect reproduction of bluebanded gobies?</a:t>
            </a:r>
          </a:p>
        </p:txBody>
      </p:sp>
    </p:spTree>
    <p:extLst>
      <p:ext uri="{BB962C8B-B14F-4D97-AF65-F5344CB8AC3E}">
        <p14:creationId xmlns:p14="http://schemas.microsoft.com/office/powerpoint/2010/main" val="810345843"/>
      </p:ext>
    </p:extLst>
  </p:cSld>
  <p:clrMapOvr>
    <a:masterClrMapping/>
  </p:clrMapOvr>
  <mc:AlternateContent xmlns:mc="http://schemas.openxmlformats.org/markup-compatibility/2006" xmlns:p14="http://schemas.microsoft.com/office/powerpoint/2010/main">
    <mc:Choice Requires="p14">
      <p:transition spd="slow" p14:dur="2000" advTm="70141"/>
    </mc:Choice>
    <mc:Fallback xmlns="">
      <p:transition spd="slow" advTm="70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animBg="1"/>
      <p:bldP spid="38" grpId="0" animBg="1"/>
      <p:bldP spid="36"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118"/>
          <p:cNvSpPr txBox="1">
            <a:spLocks noGrp="1"/>
          </p:cNvSpPr>
          <p:nvPr>
            <p:ph type="title"/>
          </p:nvPr>
        </p:nvSpPr>
        <p:spPr>
          <a:xfrm>
            <a:off x="220133" y="17004"/>
            <a:ext cx="116841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800" b="1" dirty="0">
                <a:solidFill>
                  <a:schemeClr val="dk1"/>
                </a:solidFill>
                <a:latin typeface="Arial"/>
                <a:cs typeface="Arial"/>
                <a:sym typeface="Arial"/>
              </a:rPr>
              <a:t>Implications and significance</a:t>
            </a:r>
            <a:endParaRPr sz="4800" dirty="0"/>
          </a:p>
        </p:txBody>
      </p:sp>
      <p:sp>
        <p:nvSpPr>
          <p:cNvPr id="5" name="Google Shape;2827;p118">
            <a:extLst>
              <a:ext uri="{FF2B5EF4-FFF2-40B4-BE49-F238E27FC236}">
                <a16:creationId xmlns:a16="http://schemas.microsoft.com/office/drawing/2014/main" id="{A3FAA745-D181-41A6-9B88-6F97413ED0D6}"/>
              </a:ext>
            </a:extLst>
          </p:cNvPr>
          <p:cNvSpPr txBox="1"/>
          <p:nvPr/>
        </p:nvSpPr>
        <p:spPr>
          <a:xfrm>
            <a:off x="278508" y="1287666"/>
            <a:ext cx="11567349" cy="1211399"/>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3200"/>
            </a:pPr>
            <a:r>
              <a:rPr lang="en-US" sz="3600" b="1" dirty="0">
                <a:solidFill>
                  <a:schemeClr val="dk1"/>
                </a:solidFill>
                <a:latin typeface="Arial"/>
                <a:ea typeface="Arial"/>
                <a:cs typeface="Arial"/>
                <a:sym typeface="Arial"/>
              </a:rPr>
              <a:t>Effects of predators may not have been severe enough to induce changes in fitness</a:t>
            </a:r>
          </a:p>
          <a:p>
            <a:pPr lvl="0">
              <a:lnSpc>
                <a:spcPct val="90000"/>
              </a:lnSpc>
              <a:buClr>
                <a:schemeClr val="dk1"/>
              </a:buClr>
              <a:buSzPts val="3200"/>
            </a:pPr>
            <a:endParaRPr lang="en-US" sz="2000" b="1" dirty="0">
              <a:solidFill>
                <a:schemeClr val="dk1"/>
              </a:solidFill>
              <a:latin typeface="Arial"/>
              <a:ea typeface="Arial"/>
              <a:cs typeface="Arial"/>
              <a:sym typeface="Arial"/>
            </a:endParaRPr>
          </a:p>
          <a:p>
            <a:pPr lvl="0">
              <a:lnSpc>
                <a:spcPct val="90000"/>
              </a:lnSpc>
              <a:buClr>
                <a:schemeClr val="dk1"/>
              </a:buClr>
              <a:buSzPts val="3200"/>
            </a:pPr>
            <a:endParaRPr lang="en-US" sz="16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12D638CC-0EBC-486E-8120-86C8BBA40220}"/>
              </a:ext>
            </a:extLst>
          </p:cNvPr>
          <p:cNvSpPr/>
          <p:nvPr/>
        </p:nvSpPr>
        <p:spPr>
          <a:xfrm>
            <a:off x="278508" y="2499884"/>
            <a:ext cx="11499714" cy="4358116"/>
          </a:xfrm>
          <a:prstGeom prst="rect">
            <a:avLst/>
          </a:prstGeom>
          <a:solidFill>
            <a:schemeClr val="bg1"/>
          </a:solidFill>
        </p:spPr>
        <p:txBody>
          <a:bodyPr wrap="square">
            <a:spAutoFit/>
          </a:bodyPr>
          <a:lstStyle/>
          <a:p>
            <a:pPr lvl="0">
              <a:lnSpc>
                <a:spcPct val="90000"/>
              </a:lnSpc>
              <a:buClr>
                <a:prstClr val="black"/>
              </a:buClr>
              <a:buSzPts val="3200"/>
            </a:pPr>
            <a:r>
              <a:rPr lang="en-US" sz="3600" b="1" dirty="0">
                <a:solidFill>
                  <a:prstClr val="black"/>
                </a:solidFill>
                <a:latin typeface="Arial"/>
                <a:ea typeface="Arial"/>
                <a:cs typeface="Arial"/>
                <a:sym typeface="Arial"/>
              </a:rPr>
              <a:t>Changes in fitness may not have been detectable in reproductive output</a:t>
            </a:r>
          </a:p>
          <a:p>
            <a:pPr lvl="0">
              <a:lnSpc>
                <a:spcPct val="90000"/>
              </a:lnSpc>
              <a:buClr>
                <a:prstClr val="black"/>
              </a:buClr>
              <a:buSzPts val="3200"/>
            </a:pPr>
            <a:endParaRPr lang="en-US" sz="2000" b="1" dirty="0">
              <a:solidFill>
                <a:prstClr val="black"/>
              </a:solidFill>
              <a:latin typeface="Arial"/>
              <a:ea typeface="Arial"/>
              <a:cs typeface="Arial"/>
              <a:sym typeface="Arial"/>
            </a:endParaRPr>
          </a:p>
          <a:p>
            <a:pPr lvl="0">
              <a:lnSpc>
                <a:spcPct val="90000"/>
              </a:lnSpc>
              <a:buClr>
                <a:prstClr val="black"/>
              </a:buClr>
              <a:buSzPts val="3200"/>
            </a:pPr>
            <a:r>
              <a:rPr lang="en-US" sz="3600" b="1" dirty="0">
                <a:solidFill>
                  <a:prstClr val="black"/>
                </a:solidFill>
                <a:latin typeface="Arial"/>
                <a:ea typeface="Arial"/>
                <a:cs typeface="Arial"/>
                <a:sym typeface="Arial"/>
              </a:rPr>
              <a:t>Longer-term risk may lead to reductions in fitness over time</a:t>
            </a:r>
          </a:p>
          <a:p>
            <a:pPr lvl="0">
              <a:lnSpc>
                <a:spcPct val="90000"/>
              </a:lnSpc>
              <a:buClr>
                <a:prstClr val="black"/>
              </a:buClr>
              <a:buSzPts val="3200"/>
            </a:pPr>
            <a:endParaRPr lang="en-US" sz="3600" b="1" dirty="0">
              <a:solidFill>
                <a:prstClr val="black"/>
              </a:solidFill>
              <a:latin typeface="Arial"/>
              <a:ea typeface="Arial"/>
              <a:cs typeface="Arial"/>
              <a:sym typeface="Arial"/>
            </a:endParaRPr>
          </a:p>
          <a:p>
            <a:pPr lvl="0">
              <a:lnSpc>
                <a:spcPct val="90000"/>
              </a:lnSpc>
              <a:buClr>
                <a:prstClr val="black"/>
              </a:buClr>
              <a:buSzPts val="3200"/>
            </a:pPr>
            <a:endParaRPr lang="en-US" sz="3600" b="1" dirty="0">
              <a:solidFill>
                <a:prstClr val="black"/>
              </a:solidFill>
              <a:latin typeface="Arial"/>
              <a:ea typeface="Arial"/>
              <a:cs typeface="Arial"/>
              <a:sym typeface="Arial"/>
            </a:endParaRPr>
          </a:p>
          <a:p>
            <a:pPr lvl="0">
              <a:lnSpc>
                <a:spcPct val="90000"/>
              </a:lnSpc>
              <a:buClr>
                <a:prstClr val="black"/>
              </a:buClr>
              <a:buSzPts val="3200"/>
            </a:pPr>
            <a:endParaRPr lang="en-US" sz="3600" b="1" dirty="0">
              <a:solidFill>
                <a:prstClr val="black"/>
              </a:solidFill>
              <a:latin typeface="Arial"/>
              <a:ea typeface="Arial"/>
              <a:cs typeface="Arial"/>
              <a:sym typeface="Arial"/>
            </a:endParaRPr>
          </a:p>
          <a:p>
            <a:pPr lvl="0">
              <a:lnSpc>
                <a:spcPct val="90000"/>
              </a:lnSpc>
              <a:buClr>
                <a:prstClr val="black"/>
              </a:buClr>
              <a:buSzPts val="3200"/>
            </a:pPr>
            <a:endParaRPr lang="en-US" sz="3600" b="1" dirty="0">
              <a:solidFill>
                <a:prstClr val="black"/>
              </a:solidFill>
              <a:latin typeface="Arial"/>
              <a:ea typeface="Arial"/>
              <a:cs typeface="Arial"/>
              <a:sym typeface="Arial"/>
            </a:endParaRPr>
          </a:p>
        </p:txBody>
      </p:sp>
      <p:sp>
        <p:nvSpPr>
          <p:cNvPr id="8" name="TextBox 7">
            <a:extLst>
              <a:ext uri="{FF2B5EF4-FFF2-40B4-BE49-F238E27FC236}">
                <a16:creationId xmlns:a16="http://schemas.microsoft.com/office/drawing/2014/main" id="{1EF336F5-9F0C-4E4A-8F77-8551D80E1DF3}"/>
              </a:ext>
            </a:extLst>
          </p:cNvPr>
          <p:cNvSpPr txBox="1"/>
          <p:nvPr/>
        </p:nvSpPr>
        <p:spPr>
          <a:xfrm>
            <a:off x="7704875" y="6304690"/>
            <a:ext cx="4324715" cy="400110"/>
          </a:xfrm>
          <a:prstGeom prst="rect">
            <a:avLst/>
          </a:prstGeom>
          <a:solidFill>
            <a:schemeClr val="bg1"/>
          </a:solidFill>
        </p:spPr>
        <p:txBody>
          <a:bodyPr wrap="square" rtlCol="0">
            <a:spAutoFit/>
          </a:bodyPr>
          <a:lstStyle/>
          <a:p>
            <a:pPr algn="r"/>
            <a:r>
              <a:rPr lang="en-US" sz="2000" dirty="0">
                <a:latin typeface="Arial" panose="020B0604020202020204" pitchFamily="34" charset="0"/>
                <a:cs typeface="Arial" panose="020B0604020202020204" pitchFamily="34" charset="0"/>
              </a:rPr>
              <a:t>Reznick 1990, </a:t>
            </a:r>
            <a:r>
              <a:rPr lang="en-US" sz="2000" dirty="0" err="1">
                <a:latin typeface="Arial" panose="020B0604020202020204" pitchFamily="34" charset="0"/>
                <a:cs typeface="Arial" panose="020B0604020202020204" pitchFamily="34" charset="0"/>
              </a:rPr>
              <a:t>Heins</a:t>
            </a:r>
            <a:r>
              <a:rPr lang="en-US" sz="2000" dirty="0">
                <a:latin typeface="Arial" panose="020B0604020202020204" pitchFamily="34" charset="0"/>
                <a:cs typeface="Arial" panose="020B0604020202020204" pitchFamily="34" charset="0"/>
              </a:rPr>
              <a:t> et al. 2016</a:t>
            </a:r>
          </a:p>
        </p:txBody>
      </p:sp>
    </p:spTree>
    <p:extLst>
      <p:ext uri="{BB962C8B-B14F-4D97-AF65-F5344CB8AC3E}">
        <p14:creationId xmlns:p14="http://schemas.microsoft.com/office/powerpoint/2010/main" val="439904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118"/>
          <p:cNvSpPr txBox="1">
            <a:spLocks noGrp="1"/>
          </p:cNvSpPr>
          <p:nvPr>
            <p:ph type="title"/>
          </p:nvPr>
        </p:nvSpPr>
        <p:spPr>
          <a:xfrm>
            <a:off x="220133" y="17004"/>
            <a:ext cx="116841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800" b="1" dirty="0">
                <a:solidFill>
                  <a:schemeClr val="dk1"/>
                </a:solidFill>
                <a:latin typeface="Arial"/>
                <a:cs typeface="Arial"/>
                <a:sym typeface="Arial"/>
              </a:rPr>
              <a:t>Implications and significance</a:t>
            </a:r>
            <a:endParaRPr sz="4800" dirty="0"/>
          </a:p>
        </p:txBody>
      </p:sp>
      <p:sp>
        <p:nvSpPr>
          <p:cNvPr id="5" name="Google Shape;2827;p118">
            <a:extLst>
              <a:ext uri="{FF2B5EF4-FFF2-40B4-BE49-F238E27FC236}">
                <a16:creationId xmlns:a16="http://schemas.microsoft.com/office/drawing/2014/main" id="{A3FAA745-D181-41A6-9B88-6F97413ED0D6}"/>
              </a:ext>
            </a:extLst>
          </p:cNvPr>
          <p:cNvSpPr txBox="1"/>
          <p:nvPr/>
        </p:nvSpPr>
        <p:spPr>
          <a:xfrm>
            <a:off x="278508" y="1287666"/>
            <a:ext cx="11567349" cy="1211399"/>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3200"/>
            </a:pPr>
            <a:r>
              <a:rPr lang="en-US" sz="3600" b="1" dirty="0">
                <a:solidFill>
                  <a:schemeClr val="dk1"/>
                </a:solidFill>
                <a:latin typeface="Arial"/>
                <a:ea typeface="Arial"/>
                <a:cs typeface="Arial"/>
                <a:sym typeface="Arial"/>
              </a:rPr>
              <a:t>Effects of predators may not have been severe enough to induce changes in fitness</a:t>
            </a:r>
          </a:p>
          <a:p>
            <a:pPr lvl="0">
              <a:lnSpc>
                <a:spcPct val="90000"/>
              </a:lnSpc>
              <a:buClr>
                <a:schemeClr val="dk1"/>
              </a:buClr>
              <a:buSzPts val="3200"/>
            </a:pPr>
            <a:endParaRPr lang="en-US" sz="2000" b="1" dirty="0">
              <a:solidFill>
                <a:schemeClr val="dk1"/>
              </a:solidFill>
              <a:latin typeface="Arial"/>
              <a:ea typeface="Arial"/>
              <a:cs typeface="Arial"/>
              <a:sym typeface="Arial"/>
            </a:endParaRPr>
          </a:p>
          <a:p>
            <a:pPr lvl="0">
              <a:lnSpc>
                <a:spcPct val="90000"/>
              </a:lnSpc>
              <a:buClr>
                <a:schemeClr val="dk1"/>
              </a:buClr>
              <a:buSzPts val="3200"/>
            </a:pPr>
            <a:endParaRPr lang="en-US" sz="16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12D638CC-0EBC-486E-8120-86C8BBA40220}"/>
              </a:ext>
            </a:extLst>
          </p:cNvPr>
          <p:cNvSpPr/>
          <p:nvPr/>
        </p:nvSpPr>
        <p:spPr>
          <a:xfrm>
            <a:off x="278508" y="2499884"/>
            <a:ext cx="11499714" cy="4136517"/>
          </a:xfrm>
          <a:prstGeom prst="rect">
            <a:avLst/>
          </a:prstGeom>
          <a:solidFill>
            <a:schemeClr val="bg1"/>
          </a:solidFill>
        </p:spPr>
        <p:txBody>
          <a:bodyPr wrap="square">
            <a:spAutoFit/>
          </a:bodyPr>
          <a:lstStyle/>
          <a:p>
            <a:pPr lvl="0">
              <a:lnSpc>
                <a:spcPct val="90000"/>
              </a:lnSpc>
              <a:buClr>
                <a:prstClr val="black"/>
              </a:buClr>
              <a:buSzPts val="3200"/>
            </a:pPr>
            <a:r>
              <a:rPr lang="en-US" sz="3600" b="1" dirty="0">
                <a:solidFill>
                  <a:prstClr val="black"/>
                </a:solidFill>
                <a:latin typeface="Arial"/>
                <a:ea typeface="Arial"/>
                <a:cs typeface="Arial"/>
                <a:sym typeface="Arial"/>
              </a:rPr>
              <a:t>Changes in fitness may not have been detectable in reproductive output</a:t>
            </a:r>
          </a:p>
          <a:p>
            <a:pPr lvl="0">
              <a:lnSpc>
                <a:spcPct val="90000"/>
              </a:lnSpc>
              <a:buClr>
                <a:prstClr val="black"/>
              </a:buClr>
              <a:buSzPts val="3200"/>
            </a:pPr>
            <a:endParaRPr lang="en-US" sz="2000" b="1" dirty="0">
              <a:solidFill>
                <a:prstClr val="black"/>
              </a:solidFill>
              <a:latin typeface="Arial"/>
              <a:ea typeface="Arial"/>
              <a:cs typeface="Arial"/>
              <a:sym typeface="Arial"/>
            </a:endParaRPr>
          </a:p>
          <a:p>
            <a:pPr lvl="0">
              <a:lnSpc>
                <a:spcPct val="90000"/>
              </a:lnSpc>
              <a:buClr>
                <a:prstClr val="black"/>
              </a:buClr>
              <a:buSzPts val="3200"/>
            </a:pPr>
            <a:r>
              <a:rPr lang="en-US" sz="3600" b="1" dirty="0">
                <a:solidFill>
                  <a:prstClr val="black"/>
                </a:solidFill>
                <a:latin typeface="Arial"/>
                <a:ea typeface="Arial"/>
                <a:cs typeface="Arial"/>
                <a:sym typeface="Arial"/>
              </a:rPr>
              <a:t>Longer-term risk may lead to reductions in fitness over time</a:t>
            </a:r>
          </a:p>
          <a:p>
            <a:pPr lvl="0">
              <a:lnSpc>
                <a:spcPct val="90000"/>
              </a:lnSpc>
              <a:buClr>
                <a:prstClr val="black"/>
              </a:buClr>
              <a:buSzPts val="3200"/>
            </a:pPr>
            <a:endParaRPr lang="en-US" sz="2000" b="1" dirty="0">
              <a:solidFill>
                <a:prstClr val="black"/>
              </a:solidFill>
              <a:latin typeface="Arial"/>
              <a:ea typeface="Arial"/>
              <a:cs typeface="Arial"/>
              <a:sym typeface="Arial"/>
            </a:endParaRPr>
          </a:p>
          <a:p>
            <a:pPr lvl="0">
              <a:lnSpc>
                <a:spcPct val="90000"/>
              </a:lnSpc>
              <a:buClr>
                <a:prstClr val="black"/>
              </a:buClr>
              <a:buSzPts val="3200"/>
            </a:pPr>
            <a:r>
              <a:rPr lang="en-US" sz="3600" b="1" dirty="0">
                <a:solidFill>
                  <a:prstClr val="black"/>
                </a:solidFill>
                <a:latin typeface="Arial"/>
                <a:ea typeface="Arial"/>
                <a:cs typeface="Arial"/>
                <a:sym typeface="Arial"/>
              </a:rPr>
              <a:t>Understanding responses to risk can help predict effects of predator removals or protection</a:t>
            </a:r>
          </a:p>
          <a:p>
            <a:pPr lvl="0">
              <a:lnSpc>
                <a:spcPct val="90000"/>
              </a:lnSpc>
              <a:buClr>
                <a:prstClr val="black"/>
              </a:buClr>
              <a:buSzPts val="3200"/>
            </a:pPr>
            <a:endParaRPr lang="en-US" sz="3600" b="1" dirty="0">
              <a:solidFill>
                <a:prstClr val="black"/>
              </a:solidFill>
              <a:latin typeface="Arial"/>
              <a:ea typeface="Arial"/>
              <a:cs typeface="Arial"/>
              <a:sym typeface="Arial"/>
            </a:endParaRPr>
          </a:p>
        </p:txBody>
      </p:sp>
    </p:spTree>
    <p:extLst>
      <p:ext uri="{BB962C8B-B14F-4D97-AF65-F5344CB8AC3E}">
        <p14:creationId xmlns:p14="http://schemas.microsoft.com/office/powerpoint/2010/main" val="590902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DAB6F-823A-4A4C-B6C2-5EB0EB9FE1B2}"/>
              </a:ext>
            </a:extLst>
          </p:cNvPr>
          <p:cNvPicPr>
            <a:picLocks noChangeAspect="1"/>
          </p:cNvPicPr>
          <p:nvPr/>
        </p:nvPicPr>
        <p:blipFill>
          <a:blip r:embed="rId2"/>
          <a:stretch>
            <a:fillRect/>
          </a:stretch>
        </p:blipFill>
        <p:spPr>
          <a:xfrm>
            <a:off x="683975" y="2657475"/>
            <a:ext cx="10363915" cy="3814762"/>
          </a:xfrm>
          <a:prstGeom prst="rect">
            <a:avLst/>
          </a:prstGeom>
        </p:spPr>
      </p:pic>
      <p:pic>
        <p:nvPicPr>
          <p:cNvPr id="5" name="Picture 4">
            <a:extLst>
              <a:ext uri="{FF2B5EF4-FFF2-40B4-BE49-F238E27FC236}">
                <a16:creationId xmlns:a16="http://schemas.microsoft.com/office/drawing/2014/main" id="{AA16D004-C87A-4B91-86A0-A6AB6B74578C}"/>
              </a:ext>
            </a:extLst>
          </p:cNvPr>
          <p:cNvPicPr>
            <a:picLocks noChangeAspect="1"/>
          </p:cNvPicPr>
          <p:nvPr/>
        </p:nvPicPr>
        <p:blipFill rotWithShape="1">
          <a:blip r:embed="rId3"/>
          <a:srcRect t="9032" b="35175"/>
          <a:stretch/>
        </p:blipFill>
        <p:spPr>
          <a:xfrm>
            <a:off x="2157412" y="0"/>
            <a:ext cx="7877175" cy="2471130"/>
          </a:xfrm>
          <a:prstGeom prst="rect">
            <a:avLst/>
          </a:prstGeom>
        </p:spPr>
      </p:pic>
      <p:pic>
        <p:nvPicPr>
          <p:cNvPr id="6" name="Picture 5">
            <a:extLst>
              <a:ext uri="{FF2B5EF4-FFF2-40B4-BE49-F238E27FC236}">
                <a16:creationId xmlns:a16="http://schemas.microsoft.com/office/drawing/2014/main" id="{3564277A-E64A-4321-A172-DA34A9A1B3E6}"/>
              </a:ext>
            </a:extLst>
          </p:cNvPr>
          <p:cNvPicPr>
            <a:picLocks noChangeAspect="1"/>
          </p:cNvPicPr>
          <p:nvPr/>
        </p:nvPicPr>
        <p:blipFill>
          <a:blip r:embed="rId4"/>
          <a:stretch>
            <a:fillRect/>
          </a:stretch>
        </p:blipFill>
        <p:spPr>
          <a:xfrm>
            <a:off x="9582150" y="212286"/>
            <a:ext cx="1971675" cy="609600"/>
          </a:xfrm>
          <a:prstGeom prst="rect">
            <a:avLst/>
          </a:prstGeom>
        </p:spPr>
      </p:pic>
    </p:spTree>
    <p:extLst>
      <p:ext uri="{BB962C8B-B14F-4D97-AF65-F5344CB8AC3E}">
        <p14:creationId xmlns:p14="http://schemas.microsoft.com/office/powerpoint/2010/main" val="3102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121"/>
          <p:cNvSpPr txBox="1">
            <a:spLocks noGrp="1"/>
          </p:cNvSpPr>
          <p:nvPr>
            <p:ph type="title"/>
          </p:nvPr>
        </p:nvSpPr>
        <p:spPr>
          <a:xfrm>
            <a:off x="778894" y="-205932"/>
            <a:ext cx="105156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800"/>
              <a:buFont typeface="Arial"/>
              <a:buNone/>
            </a:pPr>
            <a:r>
              <a:rPr lang="en-US" sz="4800" b="1" i="0" u="none" strike="noStrike" cap="none" dirty="0">
                <a:solidFill>
                  <a:schemeClr val="dk1"/>
                </a:solidFill>
                <a:latin typeface="Arial" panose="020B0604020202020204" pitchFamily="34" charset="0"/>
                <a:ea typeface="Arial"/>
                <a:cs typeface="Arial" panose="020B0604020202020204" pitchFamily="34" charset="0"/>
                <a:sym typeface="Arial"/>
              </a:rPr>
              <a:t>Acknowledgements</a:t>
            </a:r>
            <a:endParaRPr dirty="0">
              <a:latin typeface="Arial" panose="020B0604020202020204" pitchFamily="34" charset="0"/>
              <a:cs typeface="Arial" panose="020B0604020202020204" pitchFamily="34" charset="0"/>
            </a:endParaRPr>
          </a:p>
        </p:txBody>
      </p:sp>
      <p:sp>
        <p:nvSpPr>
          <p:cNvPr id="2852" name="Google Shape;2852;p121"/>
          <p:cNvSpPr txBox="1">
            <a:spLocks noGrp="1"/>
          </p:cNvSpPr>
          <p:nvPr>
            <p:ph type="body" idx="1"/>
          </p:nvPr>
        </p:nvSpPr>
        <p:spPr>
          <a:xfrm>
            <a:off x="2467148" y="931609"/>
            <a:ext cx="2914800" cy="213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sng" strike="noStrike" cap="none" dirty="0">
                <a:solidFill>
                  <a:schemeClr val="dk1"/>
                </a:solidFill>
                <a:latin typeface="Arial" panose="020B0604020202020204" pitchFamily="34" charset="0"/>
                <a:ea typeface="Arial"/>
                <a:cs typeface="Arial" panose="020B0604020202020204" pitchFamily="34" charset="0"/>
                <a:sym typeface="Arial"/>
              </a:rPr>
              <a:t>Thesis committee</a:t>
            </a:r>
            <a:endParaRPr dirty="0">
              <a:latin typeface="Arial" panose="020B0604020202020204" pitchFamily="34" charset="0"/>
              <a:cs typeface="Arial" panose="020B0604020202020204" pitchFamily="34" charset="0"/>
            </a:endParaRPr>
          </a:p>
          <a:p>
            <a:pPr marL="0" marR="0" lvl="0" indent="0" algn="l" rtl="0">
              <a:lnSpc>
                <a:spcPct val="90000"/>
              </a:lnSpc>
              <a:spcBef>
                <a:spcPts val="600"/>
              </a:spcBef>
              <a:spcAft>
                <a:spcPts val="0"/>
              </a:spcAft>
              <a:buClr>
                <a:schemeClr val="dk1"/>
              </a:buClr>
              <a:buSzPts val="1800"/>
              <a:buFont typeface="Arial"/>
              <a:buNone/>
            </a:pPr>
            <a:r>
              <a:rPr lang="en-US" sz="1800" b="0" i="0" u="none" strike="noStrike" cap="none" dirty="0">
                <a:solidFill>
                  <a:schemeClr val="dk1"/>
                </a:solidFill>
                <a:latin typeface="Arial" panose="020B0604020202020204" pitchFamily="34" charset="0"/>
                <a:ea typeface="Arial"/>
                <a:cs typeface="Arial" panose="020B0604020202020204" pitchFamily="34" charset="0"/>
                <a:sym typeface="Arial"/>
              </a:rPr>
              <a:t>Dr. Mark Steele</a:t>
            </a:r>
            <a:endParaRPr dirty="0">
              <a:latin typeface="Arial" panose="020B0604020202020204" pitchFamily="34" charset="0"/>
              <a:cs typeface="Arial" panose="020B0604020202020204" pitchFamily="34" charset="0"/>
            </a:endParaRP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panose="020B0604020202020204" pitchFamily="34" charset="0"/>
                <a:ea typeface="Arial"/>
                <a:cs typeface="Arial" panose="020B0604020202020204" pitchFamily="34" charset="0"/>
                <a:sym typeface="Arial"/>
              </a:rPr>
              <a:t>Dr. Larry Allen</a:t>
            </a:r>
            <a:endParaRPr dirty="0">
              <a:latin typeface="Arial" panose="020B0604020202020204" pitchFamily="34" charset="0"/>
              <a:cs typeface="Arial" panose="020B0604020202020204" pitchFamily="34" charset="0"/>
            </a:endParaRP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panose="020B0604020202020204" pitchFamily="34" charset="0"/>
                <a:ea typeface="Arial"/>
                <a:cs typeface="Arial" panose="020B0604020202020204" pitchFamily="34" charset="0"/>
                <a:sym typeface="Arial"/>
              </a:rPr>
              <a:t>Dr. Casey </a:t>
            </a:r>
            <a:r>
              <a:rPr lang="en-US" sz="1800" b="0" i="0" u="none" strike="noStrike" cap="none" dirty="0" err="1">
                <a:solidFill>
                  <a:schemeClr val="dk1"/>
                </a:solidFill>
                <a:latin typeface="Arial" panose="020B0604020202020204" pitchFamily="34" charset="0"/>
                <a:ea typeface="Arial"/>
                <a:cs typeface="Arial" panose="020B0604020202020204" pitchFamily="34" charset="0"/>
                <a:sym typeface="Arial"/>
              </a:rPr>
              <a:t>terHorst</a:t>
            </a:r>
            <a:endParaRPr sz="1800" b="0" i="0" u="none" strike="noStrike" cap="none" dirty="0">
              <a:solidFill>
                <a:schemeClr val="dk1"/>
              </a:solidFill>
              <a:latin typeface="Arial" panose="020B0604020202020204" pitchFamily="34" charset="0"/>
              <a:ea typeface="Arial"/>
              <a:cs typeface="Arial" panose="020B0604020202020204" pitchFamily="34" charset="0"/>
              <a:sym typeface="Arial"/>
            </a:endParaRPr>
          </a:p>
        </p:txBody>
      </p:sp>
      <p:pic>
        <p:nvPicPr>
          <p:cNvPr id="2853" name="Google Shape;2853;p121" descr="Image result for Southern california marine institute"/>
          <p:cNvPicPr preferRelativeResize="0"/>
          <p:nvPr/>
        </p:nvPicPr>
        <p:blipFill rotWithShape="1">
          <a:blip r:embed="rId3">
            <a:alphaModFix/>
          </a:blip>
          <a:srcRect/>
          <a:stretch/>
        </p:blipFill>
        <p:spPr>
          <a:xfrm>
            <a:off x="9041744" y="1498812"/>
            <a:ext cx="2135590" cy="1191003"/>
          </a:xfrm>
          <a:prstGeom prst="rect">
            <a:avLst/>
          </a:prstGeom>
          <a:noFill/>
          <a:ln>
            <a:noFill/>
          </a:ln>
        </p:spPr>
      </p:pic>
      <p:pic>
        <p:nvPicPr>
          <p:cNvPr id="2854" name="Google Shape;2854;p121" descr="Image result for wrigley institute for environmental studies"/>
          <p:cNvPicPr preferRelativeResize="0"/>
          <p:nvPr/>
        </p:nvPicPr>
        <p:blipFill rotWithShape="1">
          <a:blip r:embed="rId4">
            <a:alphaModFix/>
          </a:blip>
          <a:srcRect/>
          <a:stretch/>
        </p:blipFill>
        <p:spPr>
          <a:xfrm>
            <a:off x="6730712" y="1414824"/>
            <a:ext cx="1495116" cy="1450390"/>
          </a:xfrm>
          <a:prstGeom prst="rect">
            <a:avLst/>
          </a:prstGeom>
          <a:noFill/>
          <a:ln>
            <a:noFill/>
          </a:ln>
        </p:spPr>
      </p:pic>
      <p:pic>
        <p:nvPicPr>
          <p:cNvPr id="2855" name="Google Shape;2855;p121" descr="Image result for nsf logo"/>
          <p:cNvPicPr preferRelativeResize="0"/>
          <p:nvPr/>
        </p:nvPicPr>
        <p:blipFill rotWithShape="1">
          <a:blip r:embed="rId5">
            <a:alphaModFix/>
          </a:blip>
          <a:srcRect/>
          <a:stretch/>
        </p:blipFill>
        <p:spPr>
          <a:xfrm>
            <a:off x="7517785" y="3531536"/>
            <a:ext cx="1323097" cy="1320346"/>
          </a:xfrm>
          <a:prstGeom prst="rect">
            <a:avLst/>
          </a:prstGeom>
          <a:noFill/>
          <a:ln>
            <a:noFill/>
          </a:ln>
        </p:spPr>
      </p:pic>
      <p:sp>
        <p:nvSpPr>
          <p:cNvPr id="2857" name="Google Shape;2857;p121"/>
          <p:cNvSpPr txBox="1"/>
          <p:nvPr/>
        </p:nvSpPr>
        <p:spPr>
          <a:xfrm>
            <a:off x="195854" y="4175555"/>
            <a:ext cx="2914800" cy="27028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u="sng" dirty="0">
                <a:solidFill>
                  <a:schemeClr val="dk1"/>
                </a:solidFill>
                <a:latin typeface="Arial" panose="020B0604020202020204" pitchFamily="34" charset="0"/>
                <a:ea typeface="Arial"/>
                <a:cs typeface="Arial" panose="020B0604020202020204" pitchFamily="34" charset="0"/>
                <a:sym typeface="Arial"/>
              </a:rPr>
              <a:t>Volunteer divers</a:t>
            </a:r>
            <a:endParaRPr dirty="0">
              <a:latin typeface="Arial" panose="020B0604020202020204" pitchFamily="34" charset="0"/>
              <a:cs typeface="Arial" panose="020B0604020202020204" pitchFamily="34" charset="0"/>
            </a:endParaRPr>
          </a:p>
          <a:p>
            <a:pPr marL="0" marR="0" lvl="0" indent="0" algn="l" rtl="0">
              <a:lnSpc>
                <a:spcPct val="100000"/>
              </a:lnSpc>
              <a:spcBef>
                <a:spcPts val="60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Andrew Kerr</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Holly </a:t>
            </a:r>
            <a:r>
              <a:rPr lang="en-US" sz="1800" dirty="0" err="1">
                <a:solidFill>
                  <a:srgbClr val="000000"/>
                </a:solidFill>
                <a:latin typeface="Arial" panose="020B0604020202020204" pitchFamily="34" charset="0"/>
                <a:ea typeface="Arial"/>
                <a:cs typeface="Arial" panose="020B0604020202020204" pitchFamily="34" charset="0"/>
                <a:sym typeface="Arial"/>
              </a:rPr>
              <a:t>Baijnauth</a:t>
            </a:r>
            <a:endParaRPr sz="18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chemeClr val="dk1"/>
              </a:buClr>
              <a:buSzPts val="1800"/>
              <a:buFont typeface="Arial"/>
              <a:buNone/>
            </a:pPr>
            <a:r>
              <a:rPr lang="en-US" sz="1800" dirty="0">
                <a:solidFill>
                  <a:schemeClr val="dk1"/>
                </a:solidFill>
                <a:latin typeface="Arial" panose="020B0604020202020204" pitchFamily="34" charset="0"/>
                <a:ea typeface="Arial"/>
                <a:cs typeface="Arial" panose="020B0604020202020204" pitchFamily="34" charset="0"/>
                <a:sym typeface="Arial"/>
              </a:rPr>
              <a:t>Max </a:t>
            </a:r>
            <a:r>
              <a:rPr lang="en-US" sz="1800" dirty="0" err="1">
                <a:solidFill>
                  <a:schemeClr val="dk1"/>
                </a:solidFill>
                <a:latin typeface="Arial" panose="020B0604020202020204" pitchFamily="34" charset="0"/>
                <a:ea typeface="Arial"/>
                <a:cs typeface="Arial" panose="020B0604020202020204" pitchFamily="34" charset="0"/>
                <a:sym typeface="Arial"/>
              </a:rPr>
              <a:t>Liebergesell</a:t>
            </a:r>
            <a:endParaRPr sz="18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Zoë Scott</a:t>
            </a:r>
            <a:endParaRPr sz="1800"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chemeClr val="dk1"/>
              </a:buClr>
              <a:buSzPts val="1800"/>
              <a:buFont typeface="Arial"/>
              <a:buNone/>
            </a:pPr>
            <a:r>
              <a:rPr lang="en-US" sz="1800" dirty="0">
                <a:solidFill>
                  <a:schemeClr val="dk1"/>
                </a:solidFill>
                <a:latin typeface="Arial" panose="020B0604020202020204" pitchFamily="34" charset="0"/>
                <a:ea typeface="Arial"/>
                <a:cs typeface="Arial" panose="020B0604020202020204" pitchFamily="34" charset="0"/>
                <a:sym typeface="Arial"/>
              </a:rPr>
              <a:t>Darrin </a:t>
            </a:r>
            <a:r>
              <a:rPr lang="en-US" sz="1800" dirty="0" err="1">
                <a:solidFill>
                  <a:schemeClr val="dk1"/>
                </a:solidFill>
                <a:latin typeface="Arial" panose="020B0604020202020204" pitchFamily="34" charset="0"/>
                <a:ea typeface="Arial"/>
                <a:cs typeface="Arial" panose="020B0604020202020204" pitchFamily="34" charset="0"/>
                <a:sym typeface="Arial"/>
              </a:rPr>
              <a:t>Ambat</a:t>
            </a:r>
            <a:endParaRPr sz="1800" dirty="0">
              <a:solidFill>
                <a:schemeClr val="dk1"/>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Amanda </a:t>
            </a:r>
            <a:r>
              <a:rPr lang="en-US" sz="1800" dirty="0" err="1">
                <a:solidFill>
                  <a:srgbClr val="000000"/>
                </a:solidFill>
                <a:latin typeface="Arial" panose="020B0604020202020204" pitchFamily="34" charset="0"/>
                <a:ea typeface="Arial"/>
                <a:cs typeface="Arial" panose="020B0604020202020204" pitchFamily="34" charset="0"/>
                <a:sym typeface="Arial"/>
              </a:rPr>
              <a:t>Heidt</a:t>
            </a:r>
            <a:endParaRPr sz="18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Kenji Soto</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800"/>
              <a:buFont typeface="Arial"/>
              <a:buNone/>
            </a:pPr>
            <a:r>
              <a:rPr lang="en-US" sz="1800" dirty="0">
                <a:solidFill>
                  <a:srgbClr val="000000"/>
                </a:solidFill>
                <a:latin typeface="Arial" panose="020B0604020202020204" pitchFamily="34" charset="0"/>
                <a:ea typeface="Arial"/>
                <a:cs typeface="Arial" panose="020B0604020202020204" pitchFamily="34" charset="0"/>
                <a:sym typeface="Arial"/>
              </a:rPr>
              <a:t>Scott Miller</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800"/>
              <a:buFont typeface="Arial"/>
              <a:buNone/>
            </a:pP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chemeClr val="dk1"/>
              </a:buClr>
              <a:buSzPts val="1800"/>
              <a:buFont typeface="Arial"/>
              <a:buNone/>
            </a:pPr>
            <a:endParaRPr sz="1800" dirty="0">
              <a:solidFill>
                <a:srgbClr val="000000"/>
              </a:solidFill>
              <a:latin typeface="Arial" panose="020B0604020202020204" pitchFamily="34" charset="0"/>
              <a:ea typeface="Arial"/>
              <a:cs typeface="Arial" panose="020B0604020202020204" pitchFamily="34" charset="0"/>
              <a:sym typeface="Arial"/>
            </a:endParaRPr>
          </a:p>
        </p:txBody>
      </p:sp>
      <p:sp>
        <p:nvSpPr>
          <p:cNvPr id="2858" name="Google Shape;2858;p121"/>
          <p:cNvSpPr/>
          <p:nvPr/>
        </p:nvSpPr>
        <p:spPr>
          <a:xfrm>
            <a:off x="7431776" y="814456"/>
            <a:ext cx="288893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u="sng" dirty="0">
                <a:solidFill>
                  <a:schemeClr val="dk1"/>
                </a:solidFill>
                <a:latin typeface="Arial" panose="020B0604020202020204" pitchFamily="34" charset="0"/>
                <a:ea typeface="Arial"/>
                <a:cs typeface="Arial" panose="020B0604020202020204" pitchFamily="34" charset="0"/>
                <a:sym typeface="Arial"/>
              </a:rPr>
              <a:t>Research facilities</a:t>
            </a:r>
            <a:endParaRPr dirty="0">
              <a:latin typeface="Arial" panose="020B0604020202020204" pitchFamily="34" charset="0"/>
              <a:cs typeface="Arial" panose="020B0604020202020204" pitchFamily="34" charset="0"/>
            </a:endParaRPr>
          </a:p>
        </p:txBody>
      </p:sp>
      <p:sp>
        <p:nvSpPr>
          <p:cNvPr id="2859" name="Google Shape;2859;p121"/>
          <p:cNvSpPr/>
          <p:nvPr/>
        </p:nvSpPr>
        <p:spPr>
          <a:xfrm>
            <a:off x="7178341" y="2962748"/>
            <a:ext cx="347883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u="sng" dirty="0">
                <a:solidFill>
                  <a:schemeClr val="dk1"/>
                </a:solidFill>
                <a:latin typeface="Arial" panose="020B0604020202020204" pitchFamily="34" charset="0"/>
                <a:ea typeface="Arial"/>
                <a:cs typeface="Arial" panose="020B0604020202020204" pitchFamily="34" charset="0"/>
                <a:sym typeface="Arial"/>
              </a:rPr>
              <a:t>Funding organizations</a:t>
            </a:r>
            <a:endParaRPr dirty="0">
              <a:latin typeface="Arial" panose="020B0604020202020204" pitchFamily="34" charset="0"/>
              <a:cs typeface="Arial" panose="020B0604020202020204" pitchFamily="34" charset="0"/>
            </a:endParaRPr>
          </a:p>
        </p:txBody>
      </p:sp>
      <p:pic>
        <p:nvPicPr>
          <p:cNvPr id="2860" name="Google Shape;2860;p121"/>
          <p:cNvPicPr preferRelativeResize="0"/>
          <p:nvPr/>
        </p:nvPicPr>
        <p:blipFill rotWithShape="1">
          <a:blip r:embed="rId6">
            <a:alphaModFix/>
          </a:blip>
          <a:srcRect l="37917" t="35460" r="37318" b="33248"/>
          <a:stretch/>
        </p:blipFill>
        <p:spPr>
          <a:xfrm>
            <a:off x="5985461" y="3684612"/>
            <a:ext cx="1372464" cy="1064995"/>
          </a:xfrm>
          <a:prstGeom prst="rect">
            <a:avLst/>
          </a:prstGeom>
          <a:noFill/>
          <a:ln>
            <a:noFill/>
          </a:ln>
        </p:spPr>
      </p:pic>
      <p:pic>
        <p:nvPicPr>
          <p:cNvPr id="2861" name="Google Shape;2861;p121"/>
          <p:cNvPicPr preferRelativeResize="0"/>
          <p:nvPr/>
        </p:nvPicPr>
        <p:blipFill rotWithShape="1">
          <a:blip r:embed="rId7">
            <a:alphaModFix/>
          </a:blip>
          <a:srcRect/>
          <a:stretch/>
        </p:blipFill>
        <p:spPr>
          <a:xfrm>
            <a:off x="9115606" y="3566297"/>
            <a:ext cx="1237794" cy="1250823"/>
          </a:xfrm>
          <a:prstGeom prst="rect">
            <a:avLst/>
          </a:prstGeom>
          <a:noFill/>
          <a:ln>
            <a:noFill/>
          </a:ln>
        </p:spPr>
      </p:pic>
      <p:pic>
        <p:nvPicPr>
          <p:cNvPr id="2862" name="Google Shape;2862;p121" descr="https://www.iwfa.org/assets/Scholarship-Trust/logo.jpg"/>
          <p:cNvPicPr preferRelativeResize="0"/>
          <p:nvPr/>
        </p:nvPicPr>
        <p:blipFill rotWithShape="1">
          <a:blip r:embed="rId8">
            <a:alphaModFix/>
          </a:blip>
          <a:srcRect/>
          <a:stretch/>
        </p:blipFill>
        <p:spPr>
          <a:xfrm>
            <a:off x="5960497" y="5111041"/>
            <a:ext cx="1424352" cy="1483865"/>
          </a:xfrm>
          <a:prstGeom prst="rect">
            <a:avLst/>
          </a:prstGeom>
          <a:noFill/>
          <a:ln>
            <a:noFill/>
          </a:ln>
        </p:spPr>
      </p:pic>
      <p:pic>
        <p:nvPicPr>
          <p:cNvPr id="2863" name="Google Shape;2863;p121" descr="Image result for padi foundation"/>
          <p:cNvPicPr preferRelativeResize="0"/>
          <p:nvPr/>
        </p:nvPicPr>
        <p:blipFill rotWithShape="1">
          <a:blip r:embed="rId9">
            <a:alphaModFix/>
          </a:blip>
          <a:srcRect/>
          <a:stretch/>
        </p:blipFill>
        <p:spPr>
          <a:xfrm>
            <a:off x="9115593" y="5097416"/>
            <a:ext cx="2829052" cy="568153"/>
          </a:xfrm>
          <a:prstGeom prst="rect">
            <a:avLst/>
          </a:prstGeom>
          <a:noFill/>
          <a:ln>
            <a:noFill/>
          </a:ln>
        </p:spPr>
      </p:pic>
      <p:pic>
        <p:nvPicPr>
          <p:cNvPr id="2864" name="Google Shape;2864;p121"/>
          <p:cNvPicPr preferRelativeResize="0"/>
          <p:nvPr/>
        </p:nvPicPr>
        <p:blipFill rotWithShape="1">
          <a:blip r:embed="rId10">
            <a:alphaModFix/>
          </a:blip>
          <a:srcRect/>
          <a:stretch/>
        </p:blipFill>
        <p:spPr>
          <a:xfrm>
            <a:off x="10608340" y="3581532"/>
            <a:ext cx="1215861" cy="1168076"/>
          </a:xfrm>
          <a:prstGeom prst="rect">
            <a:avLst/>
          </a:prstGeom>
          <a:noFill/>
          <a:ln>
            <a:noFill/>
          </a:ln>
        </p:spPr>
      </p:pic>
      <p:pic>
        <p:nvPicPr>
          <p:cNvPr id="2865" name="Google Shape;2865;p121"/>
          <p:cNvPicPr preferRelativeResize="0"/>
          <p:nvPr/>
        </p:nvPicPr>
        <p:blipFill>
          <a:blip r:embed="rId11">
            <a:alphaModFix/>
          </a:blip>
          <a:stretch>
            <a:fillRect/>
          </a:stretch>
        </p:blipFill>
        <p:spPr>
          <a:xfrm>
            <a:off x="9333775" y="5716000"/>
            <a:ext cx="2392688" cy="957075"/>
          </a:xfrm>
          <a:prstGeom prst="rect">
            <a:avLst/>
          </a:prstGeom>
          <a:noFill/>
          <a:ln>
            <a:noFill/>
          </a:ln>
        </p:spPr>
      </p:pic>
      <p:pic>
        <p:nvPicPr>
          <p:cNvPr id="2867" name="Google Shape;2867;p121"/>
          <p:cNvPicPr preferRelativeResize="0"/>
          <p:nvPr/>
        </p:nvPicPr>
        <p:blipFill>
          <a:blip r:embed="rId12">
            <a:alphaModFix/>
          </a:blip>
          <a:stretch>
            <a:fillRect/>
          </a:stretch>
        </p:blipFill>
        <p:spPr>
          <a:xfrm>
            <a:off x="7511839" y="5034850"/>
            <a:ext cx="1552974" cy="1562024"/>
          </a:xfrm>
          <a:prstGeom prst="rect">
            <a:avLst/>
          </a:prstGeom>
          <a:noFill/>
          <a:ln>
            <a:noFill/>
          </a:ln>
        </p:spPr>
      </p:pic>
      <p:sp>
        <p:nvSpPr>
          <p:cNvPr id="19" name="Google Shape;2866;p121">
            <a:extLst>
              <a:ext uri="{FF2B5EF4-FFF2-40B4-BE49-F238E27FC236}">
                <a16:creationId xmlns:a16="http://schemas.microsoft.com/office/drawing/2014/main" id="{B03B3661-D18B-4770-9DBB-7655F7FFF18C}"/>
              </a:ext>
            </a:extLst>
          </p:cNvPr>
          <p:cNvSpPr txBox="1"/>
          <p:nvPr/>
        </p:nvSpPr>
        <p:spPr>
          <a:xfrm>
            <a:off x="2467048" y="1604477"/>
            <a:ext cx="3598500" cy="35793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sz="2000" b="1" u="sng" dirty="0">
                <a:solidFill>
                  <a:schemeClr val="dk1"/>
                </a:solidFill>
                <a:latin typeface="Arial" panose="020B0604020202020204" pitchFamily="34" charset="0"/>
                <a:cs typeface="Arial" panose="020B0604020202020204" pitchFamily="34" charset="0"/>
              </a:rPr>
              <a:t>Undergraduate researchers</a:t>
            </a:r>
            <a:endParaRPr sz="2000" b="1" u="sng" dirty="0">
              <a:solidFill>
                <a:schemeClr val="dk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Emily Nixon</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Hunter </a:t>
            </a:r>
            <a:r>
              <a:rPr lang="en-US" sz="1800" dirty="0" err="1">
                <a:solidFill>
                  <a:schemeClr val="tx1"/>
                </a:solidFill>
                <a:latin typeface="Arial" panose="020B0604020202020204" pitchFamily="34" charset="0"/>
                <a:cs typeface="Arial" panose="020B0604020202020204" pitchFamily="34" charset="0"/>
              </a:rPr>
              <a:t>Ramo</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Kyle </a:t>
            </a:r>
            <a:r>
              <a:rPr lang="en-US" sz="1800" dirty="0" err="1">
                <a:solidFill>
                  <a:schemeClr val="tx1"/>
                </a:solidFill>
                <a:latin typeface="Arial" panose="020B0604020202020204" pitchFamily="34" charset="0"/>
                <a:cs typeface="Arial" panose="020B0604020202020204" pitchFamily="34" charset="0"/>
              </a:rPr>
              <a:t>Mooers</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Lindsey Stockton</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Taleen </a:t>
            </a:r>
            <a:r>
              <a:rPr lang="en-US" sz="1800" dirty="0" err="1">
                <a:solidFill>
                  <a:schemeClr val="tx1"/>
                </a:solidFill>
                <a:latin typeface="Arial" panose="020B0604020202020204" pitchFamily="34" charset="0"/>
                <a:cs typeface="Arial" panose="020B0604020202020204" pitchFamily="34" charset="0"/>
              </a:rPr>
              <a:t>Gharibian</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dirty="0">
                <a:solidFill>
                  <a:schemeClr val="tx1"/>
                </a:solidFill>
                <a:latin typeface="Arial" panose="020B0604020202020204" pitchFamily="34" charset="0"/>
                <a:cs typeface="Arial" panose="020B0604020202020204" pitchFamily="34" charset="0"/>
              </a:rPr>
              <a:t>Michelle Barrios</a:t>
            </a:r>
            <a:endParaRPr sz="1800" dirty="0">
              <a:solidFill>
                <a:schemeClr val="tx1"/>
              </a:solidFill>
              <a:latin typeface="Arial" panose="020B0604020202020204" pitchFamily="34" charset="0"/>
              <a:cs typeface="Arial" panose="020B0604020202020204" pitchFamily="34" charset="0"/>
            </a:endParaRPr>
          </a:p>
          <a:p>
            <a:pPr marL="0" lvl="0" indent="0" rtl="0">
              <a:spcBef>
                <a:spcPts val="0"/>
              </a:spcBef>
              <a:spcAft>
                <a:spcPts val="0"/>
              </a:spcAft>
              <a:buNone/>
            </a:pPr>
            <a:endParaRPr sz="1800" dirty="0">
              <a:latin typeface="Arial" panose="020B0604020202020204" pitchFamily="34" charset="0"/>
              <a:cs typeface="Arial" panose="020B0604020202020204" pitchFamily="34" charset="0"/>
            </a:endParaRPr>
          </a:p>
          <a:p>
            <a:pPr marL="0" lvl="0" indent="0" rtl="0">
              <a:spcBef>
                <a:spcPts val="0"/>
              </a:spcBef>
              <a:spcAft>
                <a:spcPts val="0"/>
              </a:spcAft>
              <a:buNone/>
            </a:pPr>
            <a:r>
              <a:rPr lang="en-US" sz="1800" b="1" i="1" dirty="0">
                <a:solidFill>
                  <a:schemeClr val="bg1"/>
                </a:solidFill>
                <a:latin typeface="Arial" panose="020B0604020202020204" pitchFamily="34" charset="0"/>
                <a:cs typeface="Arial" panose="020B0604020202020204" pitchFamily="34" charset="0"/>
              </a:rPr>
              <a:t>*USC REU students</a:t>
            </a:r>
            <a:endParaRPr sz="1800" b="1" i="1" dirty="0">
              <a:solidFill>
                <a:schemeClr val="bg1"/>
              </a:solidFill>
              <a:latin typeface="Arial" panose="020B0604020202020204" pitchFamily="34" charset="0"/>
              <a:cs typeface="Arial" panose="020B0604020202020204" pitchFamily="34" charset="0"/>
            </a:endParaRPr>
          </a:p>
        </p:txBody>
      </p:sp>
      <p:sp>
        <p:nvSpPr>
          <p:cNvPr id="20" name="Content Placeholder 2">
            <a:extLst>
              <a:ext uri="{FF2B5EF4-FFF2-40B4-BE49-F238E27FC236}">
                <a16:creationId xmlns:a16="http://schemas.microsoft.com/office/drawing/2014/main" id="{F6050D68-2FE2-4F4E-B1FA-07739C9AABD0}"/>
              </a:ext>
            </a:extLst>
          </p:cNvPr>
          <p:cNvSpPr txBox="1">
            <a:spLocks/>
          </p:cNvSpPr>
          <p:nvPr/>
        </p:nvSpPr>
        <p:spPr>
          <a:xfrm>
            <a:off x="235968" y="931609"/>
            <a:ext cx="2914679" cy="3192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b="1" u="sng" dirty="0">
                <a:latin typeface="Arial" panose="020B0604020202020204" pitchFamily="34" charset="0"/>
                <a:cs typeface="Arial" panose="020B0604020202020204" pitchFamily="34" charset="0"/>
              </a:rPr>
              <a:t>Steele Lab</a:t>
            </a: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Dr. Maria </a:t>
            </a:r>
            <a:r>
              <a:rPr lang="en-US" sz="1800" dirty="0" err="1">
                <a:solidFill>
                  <a:prstClr val="black"/>
                </a:solidFill>
                <a:latin typeface="Arial" panose="020B0604020202020204" pitchFamily="34" charset="0"/>
                <a:cs typeface="Arial" panose="020B0604020202020204" pitchFamily="34" charset="0"/>
              </a:rPr>
              <a:t>Adreani</a:t>
            </a:r>
            <a:endParaRPr lang="en-US" sz="1800" dirty="0">
              <a:solidFill>
                <a:prstClr val="black"/>
              </a:solidFill>
              <a:latin typeface="Arial" panose="020B0604020202020204" pitchFamily="34" charset="0"/>
              <a:cs typeface="Arial" panose="020B0604020202020204" pitchFamily="34" charset="0"/>
            </a:endParaRP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Dr. Casey </a:t>
            </a:r>
            <a:r>
              <a:rPr lang="en-US" sz="1800" dirty="0" err="1">
                <a:solidFill>
                  <a:prstClr val="black"/>
                </a:solidFill>
                <a:latin typeface="Arial" panose="020B0604020202020204" pitchFamily="34" charset="0"/>
                <a:cs typeface="Arial" panose="020B0604020202020204" pitchFamily="34" charset="0"/>
              </a:rPr>
              <a:t>Benkwitt</a:t>
            </a:r>
            <a:r>
              <a:rPr lang="en-US" sz="1800" dirty="0">
                <a:solidFill>
                  <a:prstClr val="black"/>
                </a:solidFill>
                <a:latin typeface="Arial" panose="020B0604020202020204" pitchFamily="34" charset="0"/>
                <a:cs typeface="Arial" panose="020B0604020202020204" pitchFamily="34" charset="0"/>
              </a:rPr>
              <a:t> </a:t>
            </a:r>
          </a:p>
          <a:p>
            <a:pPr marL="0" indent="0">
              <a:lnSpc>
                <a:spcPct val="100000"/>
              </a:lnSpc>
              <a:spcBef>
                <a:spcPts val="0"/>
              </a:spcBef>
              <a:buNone/>
              <a:defRPr/>
            </a:pPr>
            <a:r>
              <a:rPr lang="en-US" sz="1800" dirty="0">
                <a:latin typeface="Arial" panose="020B0604020202020204" pitchFamily="34" charset="0"/>
                <a:cs typeface="Arial" panose="020B0604020202020204" pitchFamily="34" charset="0"/>
              </a:rPr>
              <a:t>Kathryn Scafidi</a:t>
            </a:r>
          </a:p>
          <a:p>
            <a:pPr marL="0" indent="0">
              <a:lnSpc>
                <a:spcPct val="100000"/>
              </a:lnSpc>
              <a:spcBef>
                <a:spcPts val="0"/>
              </a:spcBef>
              <a:buNone/>
              <a:defRPr/>
            </a:pPr>
            <a:r>
              <a:rPr lang="en-US" sz="1800" dirty="0">
                <a:latin typeface="Arial" panose="020B0604020202020204" pitchFamily="34" charset="0"/>
                <a:cs typeface="Arial" panose="020B0604020202020204" pitchFamily="34" charset="0"/>
              </a:rPr>
              <a:t>Ben </a:t>
            </a:r>
            <a:r>
              <a:rPr lang="en-US" sz="1800" dirty="0" err="1">
                <a:latin typeface="Arial" panose="020B0604020202020204" pitchFamily="34" charset="0"/>
                <a:cs typeface="Arial" panose="020B0604020202020204" pitchFamily="34" charset="0"/>
              </a:rPr>
              <a:t>Chubak</a:t>
            </a:r>
            <a:endParaRPr lang="en-US" sz="1800" dirty="0">
              <a:solidFill>
                <a:prstClr val="black"/>
              </a:solidFill>
              <a:latin typeface="Arial" panose="020B0604020202020204" pitchFamily="34" charset="0"/>
              <a:cs typeface="Arial" panose="020B0604020202020204" pitchFamily="34" charset="0"/>
            </a:endParaRP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Erika Nava</a:t>
            </a: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Erin </a:t>
            </a:r>
            <a:r>
              <a:rPr lang="en-US" sz="1800" dirty="0" err="1">
                <a:solidFill>
                  <a:prstClr val="black"/>
                </a:solidFill>
                <a:latin typeface="Arial" panose="020B0604020202020204" pitchFamily="34" charset="0"/>
                <a:cs typeface="Arial" panose="020B0604020202020204" pitchFamily="34" charset="0"/>
              </a:rPr>
              <a:t>Jaco</a:t>
            </a:r>
            <a:endParaRPr lang="en-US" sz="1800" dirty="0">
              <a:solidFill>
                <a:prstClr val="black"/>
              </a:solidFill>
              <a:latin typeface="Arial" panose="020B0604020202020204" pitchFamily="34" charset="0"/>
              <a:cs typeface="Arial" panose="020B0604020202020204" pitchFamily="34" charset="0"/>
            </a:endParaRPr>
          </a:p>
          <a:p>
            <a:pPr marL="0" lvl="0" indent="0">
              <a:lnSpc>
                <a:spcPct val="100000"/>
              </a:lnSpc>
              <a:spcBef>
                <a:spcPts val="0"/>
              </a:spcBef>
              <a:buNone/>
              <a:defRPr/>
            </a:pPr>
            <a:r>
              <a:rPr lang="en-US" sz="1800" dirty="0">
                <a:solidFill>
                  <a:prstClr val="black"/>
                </a:solidFill>
                <a:latin typeface="Arial" panose="020B0604020202020204" pitchFamily="34" charset="0"/>
                <a:cs typeface="Arial" panose="020B0604020202020204" pitchFamily="34" charset="0"/>
              </a:rPr>
              <a:t>Alexis Estrada</a:t>
            </a:r>
          </a:p>
          <a:p>
            <a:pPr marL="0" indent="0">
              <a:spcBef>
                <a:spcPts val="0"/>
              </a:spcBef>
              <a:buNone/>
            </a:pPr>
            <a:r>
              <a:rPr lang="en-US" sz="1800" dirty="0">
                <a:latin typeface="Arial" panose="020B0604020202020204" pitchFamily="34" charset="0"/>
                <a:cs typeface="Arial" panose="020B0604020202020204" pitchFamily="34" charset="0"/>
              </a:rPr>
              <a:t>Russell </a:t>
            </a:r>
            <a:r>
              <a:rPr lang="en-US" sz="1800" dirty="0" err="1">
                <a:latin typeface="Arial" panose="020B0604020202020204" pitchFamily="34" charset="0"/>
                <a:cs typeface="Arial" panose="020B0604020202020204" pitchFamily="34" charset="0"/>
              </a:rPr>
              <a:t>Dauksis</a:t>
            </a:r>
            <a:endParaRPr lang="en-US" sz="1800" dirty="0">
              <a:latin typeface="Arial" panose="020B0604020202020204" pitchFamily="34" charset="0"/>
              <a:cs typeface="Arial" panose="020B0604020202020204" pitchFamily="34" charset="0"/>
            </a:endParaRPr>
          </a:p>
          <a:p>
            <a:pPr marL="0" indent="0">
              <a:spcBef>
                <a:spcPts val="0"/>
              </a:spcBef>
              <a:buNone/>
            </a:pPr>
            <a:r>
              <a:rPr lang="en-US" sz="1800" dirty="0">
                <a:latin typeface="Arial" panose="020B0604020202020204" pitchFamily="34" charset="0"/>
                <a:cs typeface="Arial" panose="020B0604020202020204" pitchFamily="34" charset="0"/>
              </a:rPr>
              <a:t>Griffin </a:t>
            </a:r>
            <a:r>
              <a:rPr lang="en-US" sz="1800" dirty="0" err="1">
                <a:latin typeface="Arial" panose="020B0604020202020204" pitchFamily="34" charset="0"/>
                <a:cs typeface="Arial" panose="020B0604020202020204" pitchFamily="34" charset="0"/>
              </a:rPr>
              <a:t>Srednick</a:t>
            </a:r>
            <a:endParaRPr lang="en-US" sz="1800" dirty="0">
              <a:latin typeface="Arial" panose="020B0604020202020204" pitchFamily="34" charset="0"/>
              <a:cs typeface="Arial" panose="020B0604020202020204" pitchFamily="34" charset="0"/>
            </a:endParaRPr>
          </a:p>
          <a:p>
            <a:pPr marL="0" indent="0">
              <a:spcBef>
                <a:spcPts val="0"/>
              </a:spcBef>
              <a:buNone/>
            </a:pPr>
            <a:r>
              <a:rPr lang="en-US" sz="1800" dirty="0">
                <a:latin typeface="Arial" panose="020B0604020202020204" pitchFamily="34" charset="0"/>
                <a:cs typeface="Arial" panose="020B0604020202020204" pitchFamily="34" charset="0"/>
              </a:rPr>
              <a:t>Barbara Weiser</a:t>
            </a:r>
          </a:p>
        </p:txBody>
      </p:sp>
      <p:sp>
        <p:nvSpPr>
          <p:cNvPr id="23" name="Content Placeholder 2">
            <a:extLst>
              <a:ext uri="{FF2B5EF4-FFF2-40B4-BE49-F238E27FC236}">
                <a16:creationId xmlns:a16="http://schemas.microsoft.com/office/drawing/2014/main" id="{C8101F9E-6AA1-4AE9-B7FE-D929E2FED6CE}"/>
              </a:ext>
            </a:extLst>
          </p:cNvPr>
          <p:cNvSpPr txBox="1">
            <a:spLocks/>
          </p:cNvSpPr>
          <p:nvPr/>
        </p:nvSpPr>
        <p:spPr>
          <a:xfrm>
            <a:off x="2448601" y="4191708"/>
            <a:ext cx="3011453" cy="3707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Clr>
                <a:srgbClr val="000000"/>
              </a:buClr>
              <a:buFont typeface="Arial" panose="020B0604020202020204" pitchFamily="34" charset="0"/>
              <a:buNone/>
            </a:pPr>
            <a:r>
              <a:rPr lang="en-US" sz="2000" b="1" u="sng" dirty="0">
                <a:solidFill>
                  <a:srgbClr val="000000"/>
                </a:solidFill>
                <a:latin typeface="Arial"/>
                <a:sym typeface="Arial"/>
              </a:rPr>
              <a:t>Additional support</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a:t>
            </a:r>
            <a:r>
              <a:rPr lang="en-US" sz="1800" dirty="0" err="1">
                <a:solidFill>
                  <a:prstClr val="black"/>
                </a:solidFill>
                <a:latin typeface="Arial"/>
                <a:sym typeface="Arial"/>
              </a:rPr>
              <a:t>Jameal</a:t>
            </a:r>
            <a:r>
              <a:rPr lang="en-US" sz="1800" dirty="0">
                <a:solidFill>
                  <a:prstClr val="black"/>
                </a:solidFill>
                <a:latin typeface="Arial"/>
                <a:sym typeface="Arial"/>
              </a:rPr>
              <a:t> </a:t>
            </a:r>
            <a:r>
              <a:rPr lang="en-US" sz="1800" dirty="0" err="1">
                <a:solidFill>
                  <a:prstClr val="black"/>
                </a:solidFill>
                <a:latin typeface="Arial"/>
                <a:sym typeface="Arial"/>
              </a:rPr>
              <a:t>Samhouri</a:t>
            </a:r>
            <a:endParaRPr lang="en-US" sz="1800" dirty="0">
              <a:solidFill>
                <a:prstClr val="black"/>
              </a:solidFill>
              <a:latin typeface="Arial"/>
              <a:sym typeface="Arial"/>
            </a:endParaRP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Will White</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Scott Hamilton</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Catherine </a:t>
            </a:r>
            <a:r>
              <a:rPr lang="en-US" sz="1800" dirty="0" err="1">
                <a:solidFill>
                  <a:prstClr val="black"/>
                </a:solidFill>
                <a:latin typeface="Arial"/>
                <a:sym typeface="Arial"/>
              </a:rPr>
              <a:t>Matassa</a:t>
            </a:r>
            <a:endParaRPr lang="en-US" sz="1800" dirty="0">
              <a:solidFill>
                <a:prstClr val="black"/>
              </a:solidFill>
              <a:latin typeface="Arial"/>
              <a:sym typeface="Arial"/>
            </a:endParaRP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Todd Anderson</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Nyssa </a:t>
            </a:r>
            <a:r>
              <a:rPr lang="en-US" sz="1800" dirty="0" err="1">
                <a:solidFill>
                  <a:prstClr val="black"/>
                </a:solidFill>
                <a:latin typeface="Arial"/>
                <a:sym typeface="Arial"/>
              </a:rPr>
              <a:t>Silbiger</a:t>
            </a:r>
            <a:endParaRPr lang="en-US" sz="1800" dirty="0">
              <a:solidFill>
                <a:prstClr val="black"/>
              </a:solidFill>
              <a:latin typeface="Arial"/>
              <a:sym typeface="Arial"/>
            </a:endParaRP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Dr. Adrian Stier</a:t>
            </a:r>
          </a:p>
          <a:p>
            <a:pPr marL="0" indent="0">
              <a:lnSpc>
                <a:spcPct val="100000"/>
              </a:lnSpc>
              <a:spcBef>
                <a:spcPts val="0"/>
              </a:spcBef>
              <a:buClr>
                <a:srgbClr val="000000"/>
              </a:buClr>
              <a:buFont typeface="Arial" panose="020B0604020202020204" pitchFamily="34" charset="0"/>
              <a:buNone/>
              <a:defRPr/>
            </a:pPr>
            <a:r>
              <a:rPr lang="en-US" sz="1800" dirty="0">
                <a:solidFill>
                  <a:prstClr val="black"/>
                </a:solidFill>
                <a:latin typeface="Arial"/>
                <a:sym typeface="Arial"/>
              </a:rPr>
              <a:t>Stephen Pang</a:t>
            </a:r>
          </a:p>
        </p:txBody>
      </p:sp>
    </p:spTree>
    <p:extLst>
      <p:ext uri="{BB962C8B-B14F-4D97-AF65-F5344CB8AC3E}">
        <p14:creationId xmlns:p14="http://schemas.microsoft.com/office/powerpoint/2010/main" val="1606092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94"/>
        <p:cNvGrpSpPr/>
        <p:nvPr/>
      </p:nvGrpSpPr>
      <p:grpSpPr>
        <a:xfrm>
          <a:off x="0" y="0"/>
          <a:ext cx="0" cy="0"/>
          <a:chOff x="0" y="0"/>
          <a:chExt cx="0" cy="0"/>
        </a:xfrm>
      </p:grpSpPr>
      <p:pic>
        <p:nvPicPr>
          <p:cNvPr id="4" name="Picture 3">
            <a:extLst>
              <a:ext uri="{FF2B5EF4-FFF2-40B4-BE49-F238E27FC236}">
                <a16:creationId xmlns:a16="http://schemas.microsoft.com/office/drawing/2014/main" id="{62AFDBAC-DBCF-4ECE-8C3F-7C525695F825}"/>
              </a:ext>
            </a:extLst>
          </p:cNvPr>
          <p:cNvPicPr>
            <a:picLocks noChangeAspect="1"/>
          </p:cNvPicPr>
          <p:nvPr/>
        </p:nvPicPr>
        <p:blipFill rotWithShape="1">
          <a:blip r:embed="rId3">
            <a:extLst>
              <a:ext uri="{28A0092B-C50C-407E-A947-70E740481C1C}">
                <a14:useLocalDpi xmlns:a14="http://schemas.microsoft.com/office/drawing/2010/main" val="0"/>
              </a:ext>
            </a:extLst>
          </a:blip>
          <a:srcRect t="9063" b="15929"/>
          <a:stretch/>
        </p:blipFill>
        <p:spPr>
          <a:xfrm>
            <a:off x="0" y="4"/>
            <a:ext cx="12192000" cy="6857996"/>
          </a:xfrm>
          <a:prstGeom prst="rect">
            <a:avLst/>
          </a:prstGeom>
        </p:spPr>
      </p:pic>
      <p:sp>
        <p:nvSpPr>
          <p:cNvPr id="2895" name="Google Shape;2895;p123"/>
          <p:cNvSpPr txBox="1">
            <a:spLocks noGrp="1"/>
          </p:cNvSpPr>
          <p:nvPr>
            <p:ph type="title"/>
          </p:nvPr>
        </p:nvSpPr>
        <p:spPr>
          <a:xfrm>
            <a:off x="5909480" y="170421"/>
            <a:ext cx="6174087" cy="1289889"/>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C0C0C"/>
              </a:buClr>
              <a:buSzPts val="7200"/>
              <a:buFont typeface="Arial"/>
              <a:buNone/>
            </a:pPr>
            <a:r>
              <a:rPr lang="en-US" sz="7200" b="1" i="0" u="none" strike="noStrike" cap="none" dirty="0">
                <a:solidFill>
                  <a:srgbClr val="0C0C0C"/>
                </a:solidFill>
                <a:latin typeface="Arial"/>
                <a:ea typeface="Arial"/>
                <a:cs typeface="Arial"/>
                <a:sym typeface="Arial"/>
              </a:rPr>
              <a:t>Questions?</a:t>
            </a:r>
            <a:endParaRPr dirty="0"/>
          </a:p>
        </p:txBody>
      </p:sp>
      <p:sp>
        <p:nvSpPr>
          <p:cNvPr id="2897" name="Google Shape;2897;p123"/>
          <p:cNvSpPr txBox="1"/>
          <p:nvPr/>
        </p:nvSpPr>
        <p:spPr>
          <a:xfrm>
            <a:off x="10653094" y="6408128"/>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solidFill>
                  <a:srgbClr val="F3F3F3"/>
                </a:solidFill>
              </a:rPr>
              <a:t>Maurice Roper</a:t>
            </a:r>
            <a:endParaRPr dirty="0">
              <a:solidFill>
                <a:srgbClr val="F3F3F3"/>
              </a:solidFill>
            </a:endParaRPr>
          </a:p>
        </p:txBody>
      </p:sp>
    </p:spTree>
    <p:extLst>
      <p:ext uri="{BB962C8B-B14F-4D97-AF65-F5344CB8AC3E}">
        <p14:creationId xmlns:p14="http://schemas.microsoft.com/office/powerpoint/2010/main" val="2111597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825"/>
        <p:cNvGrpSpPr/>
        <p:nvPr/>
      </p:nvGrpSpPr>
      <p:grpSpPr>
        <a:xfrm>
          <a:off x="0" y="0"/>
          <a:ext cx="0" cy="0"/>
          <a:chOff x="0" y="0"/>
          <a:chExt cx="0" cy="0"/>
        </a:xfrm>
      </p:grpSpPr>
      <p:sp>
        <p:nvSpPr>
          <p:cNvPr id="2826" name="Google Shape;2826;p118"/>
          <p:cNvSpPr txBox="1">
            <a:spLocks noGrp="1"/>
          </p:cNvSpPr>
          <p:nvPr>
            <p:ph type="title"/>
          </p:nvPr>
        </p:nvSpPr>
        <p:spPr>
          <a:xfrm>
            <a:off x="220133" y="17004"/>
            <a:ext cx="116841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800" b="1" dirty="0">
                <a:solidFill>
                  <a:schemeClr val="dk1"/>
                </a:solidFill>
                <a:latin typeface="Arial"/>
                <a:cs typeface="Arial"/>
                <a:sym typeface="Arial"/>
              </a:rPr>
              <a:t>Are bluebanded gobies fearless?</a:t>
            </a:r>
            <a:endParaRPr sz="4800" dirty="0"/>
          </a:p>
        </p:txBody>
      </p:sp>
      <p:pic>
        <p:nvPicPr>
          <p:cNvPr id="2" name="Picture 1">
            <a:extLst>
              <a:ext uri="{FF2B5EF4-FFF2-40B4-BE49-F238E27FC236}">
                <a16:creationId xmlns:a16="http://schemas.microsoft.com/office/drawing/2014/main" id="{F828D776-D9B3-4D17-B1CF-0A1CC38F2EB0}"/>
              </a:ext>
            </a:extLst>
          </p:cNvPr>
          <p:cNvPicPr>
            <a:picLocks noChangeAspect="1"/>
          </p:cNvPicPr>
          <p:nvPr/>
        </p:nvPicPr>
        <p:blipFill rotWithShape="1">
          <a:blip r:embed="rId3"/>
          <a:srcRect t="68391" b="-1"/>
          <a:stretch/>
        </p:blipFill>
        <p:spPr>
          <a:xfrm>
            <a:off x="-1" y="5090615"/>
            <a:ext cx="12192001" cy="1776202"/>
          </a:xfrm>
          <a:prstGeom prst="rect">
            <a:avLst/>
          </a:prstGeom>
        </p:spPr>
      </p:pic>
      <p:sp>
        <p:nvSpPr>
          <p:cNvPr id="5" name="Google Shape;2827;p118">
            <a:extLst>
              <a:ext uri="{FF2B5EF4-FFF2-40B4-BE49-F238E27FC236}">
                <a16:creationId xmlns:a16="http://schemas.microsoft.com/office/drawing/2014/main" id="{A3FAA745-D181-41A6-9B88-6F97413ED0D6}"/>
              </a:ext>
            </a:extLst>
          </p:cNvPr>
          <p:cNvSpPr txBox="1"/>
          <p:nvPr/>
        </p:nvSpPr>
        <p:spPr>
          <a:xfrm>
            <a:off x="278508" y="1287665"/>
            <a:ext cx="11567349" cy="3598233"/>
          </a:xfrm>
          <a:prstGeom prst="rect">
            <a:avLst/>
          </a:prstGeom>
          <a:noFill/>
          <a:ln>
            <a:noFill/>
          </a:ln>
        </p:spPr>
        <p:txBody>
          <a:bodyPr spcFirstLastPara="1" wrap="square" lIns="91425" tIns="45700" rIns="91425" bIns="45700" anchor="t" anchorCtr="0">
            <a:noAutofit/>
          </a:bodyPr>
          <a:lstStyle/>
          <a:p>
            <a:pPr lvl="0">
              <a:lnSpc>
                <a:spcPct val="90000"/>
              </a:lnSpc>
              <a:buClr>
                <a:schemeClr val="dk1"/>
              </a:buClr>
              <a:buSzPts val="3200"/>
            </a:pPr>
            <a:r>
              <a:rPr lang="en-US" sz="3600" b="1" dirty="0">
                <a:solidFill>
                  <a:schemeClr val="dk1"/>
                </a:solidFill>
                <a:latin typeface="Arial"/>
                <a:ea typeface="Arial"/>
                <a:cs typeface="Arial"/>
                <a:sym typeface="Arial"/>
              </a:rPr>
              <a:t>Effects of predators may not have been severe enough to induce changes in fitness</a:t>
            </a:r>
          </a:p>
          <a:p>
            <a:pPr lvl="0">
              <a:lnSpc>
                <a:spcPct val="90000"/>
              </a:lnSpc>
              <a:buClr>
                <a:schemeClr val="dk1"/>
              </a:buClr>
              <a:buSzPts val="3200"/>
            </a:pPr>
            <a:endParaRPr lang="en-US" sz="2000" b="1" dirty="0">
              <a:solidFill>
                <a:schemeClr val="dk1"/>
              </a:solidFill>
              <a:latin typeface="Arial"/>
              <a:ea typeface="Arial"/>
              <a:cs typeface="Arial"/>
              <a:sym typeface="Arial"/>
            </a:endParaRPr>
          </a:p>
          <a:p>
            <a:pPr>
              <a:lnSpc>
                <a:spcPct val="90000"/>
              </a:lnSpc>
              <a:buClr>
                <a:schemeClr val="dk1"/>
              </a:buClr>
              <a:buSzPts val="3200"/>
            </a:pPr>
            <a:r>
              <a:rPr lang="en-US" sz="3600" b="1" dirty="0">
                <a:solidFill>
                  <a:schemeClr val="dk1"/>
                </a:solidFill>
                <a:latin typeface="Arial"/>
                <a:ea typeface="Arial"/>
                <a:cs typeface="Arial"/>
                <a:sym typeface="Arial"/>
              </a:rPr>
              <a:t>Reductions in fitness may not have been detectable in reproductive output</a:t>
            </a:r>
          </a:p>
          <a:p>
            <a:pPr lvl="0">
              <a:lnSpc>
                <a:spcPct val="90000"/>
              </a:lnSpc>
              <a:buClr>
                <a:schemeClr val="dk1"/>
              </a:buClr>
              <a:buSzPts val="3200"/>
            </a:pPr>
            <a:endParaRPr lang="en-US" sz="2000" b="1" dirty="0">
              <a:solidFill>
                <a:schemeClr val="dk1"/>
              </a:solidFill>
              <a:latin typeface="Arial"/>
              <a:ea typeface="Arial"/>
              <a:cs typeface="Arial"/>
              <a:sym typeface="Arial"/>
            </a:endParaRPr>
          </a:p>
          <a:p>
            <a:pPr lvl="0">
              <a:lnSpc>
                <a:spcPct val="90000"/>
              </a:lnSpc>
              <a:buClr>
                <a:schemeClr val="dk1"/>
              </a:buClr>
              <a:buSzPts val="3200"/>
            </a:pPr>
            <a:r>
              <a:rPr lang="en-US" sz="3600" b="1" dirty="0">
                <a:solidFill>
                  <a:schemeClr val="dk1"/>
                </a:solidFill>
                <a:latin typeface="Arial"/>
                <a:ea typeface="Arial"/>
                <a:cs typeface="Arial"/>
                <a:sym typeface="Arial"/>
              </a:rPr>
              <a:t>Longer-term risk may lead to reductions in fitness over time</a:t>
            </a:r>
          </a:p>
          <a:p>
            <a:pPr lvl="0">
              <a:lnSpc>
                <a:spcPct val="90000"/>
              </a:lnSpc>
              <a:buClr>
                <a:schemeClr val="dk1"/>
              </a:buClr>
              <a:buSzPts val="3200"/>
            </a:pPr>
            <a:endParaRPr lang="en-US" sz="1600"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A588C9DA-1DE5-4799-9254-6D6627D99658}"/>
              </a:ext>
            </a:extLst>
          </p:cNvPr>
          <p:cNvPicPr>
            <a:picLocks noChangeAspect="1"/>
          </p:cNvPicPr>
          <p:nvPr/>
        </p:nvPicPr>
        <p:blipFill>
          <a:blip r:embed="rId4"/>
          <a:stretch>
            <a:fillRect/>
          </a:stretch>
        </p:blipFill>
        <p:spPr>
          <a:xfrm>
            <a:off x="3078218" y="1148898"/>
            <a:ext cx="6035563" cy="4560203"/>
          </a:xfrm>
          <a:prstGeom prst="rect">
            <a:avLst/>
          </a:prstGeom>
        </p:spPr>
      </p:pic>
    </p:spTree>
    <p:extLst>
      <p:ext uri="{BB962C8B-B14F-4D97-AF65-F5344CB8AC3E}">
        <p14:creationId xmlns:p14="http://schemas.microsoft.com/office/powerpoint/2010/main" val="8839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1" name="Google Shape;1818;p91">
            <a:extLst>
              <a:ext uri="{FF2B5EF4-FFF2-40B4-BE49-F238E27FC236}">
                <a16:creationId xmlns:a16="http://schemas.microsoft.com/office/drawing/2014/main" id="{6FE64891-80D9-47F2-90B6-978412546481}"/>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i="0" u="none" strike="noStrike" cap="none" dirty="0">
                <a:solidFill>
                  <a:schemeClr val="dk1"/>
                </a:solidFill>
                <a:latin typeface="Arial"/>
                <a:ea typeface="Arial"/>
                <a:cs typeface="Arial"/>
                <a:sym typeface="Arial"/>
              </a:rPr>
              <a:t>Equal reproduction among risk treatments</a:t>
            </a:r>
            <a:endParaRPr sz="4200" dirty="0"/>
          </a:p>
        </p:txBody>
      </p:sp>
      <p:sp>
        <p:nvSpPr>
          <p:cNvPr id="27" name="Google Shape;1794;p89">
            <a:extLst>
              <a:ext uri="{FF2B5EF4-FFF2-40B4-BE49-F238E27FC236}">
                <a16:creationId xmlns:a16="http://schemas.microsoft.com/office/drawing/2014/main" id="{D34539FD-30EA-4C48-AC59-D43D4B122682}"/>
              </a:ext>
            </a:extLst>
          </p:cNvPr>
          <p:cNvSpPr txBox="1"/>
          <p:nvPr/>
        </p:nvSpPr>
        <p:spPr>
          <a:xfrm>
            <a:off x="8555239" y="1210876"/>
            <a:ext cx="2804573" cy="599008"/>
          </a:xfrm>
          <a:prstGeom prst="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lvl="0"/>
            <a:r>
              <a:rPr lang="en-US" dirty="0">
                <a:solidFill>
                  <a:schemeClr val="dk1"/>
                </a:solidFill>
                <a:latin typeface="Arial" panose="020B0604020202020204" pitchFamily="34" charset="0"/>
                <a:cs typeface="Arial" panose="020B0604020202020204" pitchFamily="34" charset="0"/>
                <a:sym typeface="Arial"/>
              </a:rPr>
              <a:t>LMM, treatment: </a:t>
            </a:r>
            <a:r>
              <a:rPr lang="en-US" i="1" dirty="0">
                <a:solidFill>
                  <a:schemeClr val="dk1"/>
                </a:solidFill>
                <a:latin typeface="Arial" panose="020B0604020202020204" pitchFamily="34" charset="0"/>
                <a:cs typeface="Arial" panose="020B0604020202020204" pitchFamily="34" charset="0"/>
                <a:sym typeface="Arial"/>
              </a:rPr>
              <a:t>p</a:t>
            </a:r>
            <a:r>
              <a:rPr lang="en-US" dirty="0">
                <a:solidFill>
                  <a:schemeClr val="dk1"/>
                </a:solidFill>
                <a:latin typeface="Arial" panose="020B0604020202020204" pitchFamily="34" charset="0"/>
                <a:cs typeface="Arial" panose="020B0604020202020204" pitchFamily="34" charset="0"/>
                <a:sym typeface="Arial"/>
              </a:rPr>
              <a:t> = 0.19</a:t>
            </a:r>
          </a:p>
          <a:p>
            <a:pPr lvl="0"/>
            <a:r>
              <a:rPr lang="en-US" i="1" dirty="0">
                <a:solidFill>
                  <a:schemeClr val="dk1"/>
                </a:solidFill>
                <a:latin typeface="Arial" panose="020B0604020202020204" pitchFamily="34" charset="0"/>
                <a:ea typeface="Arial"/>
                <a:cs typeface="Arial" panose="020B0604020202020204" pitchFamily="34" charset="0"/>
                <a:sym typeface="Arial"/>
              </a:rPr>
              <a:t>n</a:t>
            </a:r>
            <a:r>
              <a:rPr lang="en-US" dirty="0">
                <a:solidFill>
                  <a:schemeClr val="dk1"/>
                </a:solidFill>
                <a:latin typeface="Arial" panose="020B0604020202020204" pitchFamily="34" charset="0"/>
                <a:ea typeface="Arial"/>
                <a:cs typeface="Arial" panose="020B0604020202020204" pitchFamily="34" charset="0"/>
                <a:sym typeface="Arial"/>
              </a:rPr>
              <a:t> = 12 </a:t>
            </a:r>
          </a:p>
        </p:txBody>
      </p:sp>
      <p:pic>
        <p:nvPicPr>
          <p:cNvPr id="12" name="Picture 11">
            <a:extLst>
              <a:ext uri="{FF2B5EF4-FFF2-40B4-BE49-F238E27FC236}">
                <a16:creationId xmlns:a16="http://schemas.microsoft.com/office/drawing/2014/main" id="{05564423-6CA8-4AD7-8766-72D2F9763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98" y="1035950"/>
            <a:ext cx="5841567" cy="5111371"/>
          </a:xfrm>
          <a:prstGeom prst="rect">
            <a:avLst/>
          </a:prstGeom>
        </p:spPr>
      </p:pic>
    </p:spTree>
    <p:extLst>
      <p:ext uri="{BB962C8B-B14F-4D97-AF65-F5344CB8AC3E}">
        <p14:creationId xmlns:p14="http://schemas.microsoft.com/office/powerpoint/2010/main" val="295997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66D2FC3-C8A4-42AF-8BFA-A7EC0AF32EF3}"/>
              </a:ext>
            </a:extLst>
          </p:cNvPr>
          <p:cNvGrpSpPr/>
          <p:nvPr/>
        </p:nvGrpSpPr>
        <p:grpSpPr>
          <a:xfrm>
            <a:off x="1508205" y="1035270"/>
            <a:ext cx="7386291" cy="4991572"/>
            <a:chOff x="2446668" y="951049"/>
            <a:chExt cx="7386291" cy="4991572"/>
          </a:xfrm>
        </p:grpSpPr>
        <p:pic>
          <p:nvPicPr>
            <p:cNvPr id="10" name="Picture 9">
              <a:extLst>
                <a:ext uri="{FF2B5EF4-FFF2-40B4-BE49-F238E27FC236}">
                  <a16:creationId xmlns:a16="http://schemas.microsoft.com/office/drawing/2014/main" id="{1DC81442-173F-4534-BE8F-5B4B1D3D5787}"/>
                </a:ext>
              </a:extLst>
            </p:cNvPr>
            <p:cNvPicPr>
              <a:picLocks noChangeAspect="1"/>
            </p:cNvPicPr>
            <p:nvPr/>
          </p:nvPicPr>
          <p:blipFill rotWithShape="1">
            <a:blip r:embed="rId2">
              <a:extLst>
                <a:ext uri="{28A0092B-C50C-407E-A947-70E740481C1C}">
                  <a14:useLocalDpi xmlns:a14="http://schemas.microsoft.com/office/drawing/2010/main" val="0"/>
                </a:ext>
              </a:extLst>
            </a:blip>
            <a:srcRect l="8994" r="5592"/>
            <a:stretch/>
          </p:blipFill>
          <p:spPr>
            <a:xfrm>
              <a:off x="2739957" y="951049"/>
              <a:ext cx="6837180" cy="4979581"/>
            </a:xfrm>
            <a:prstGeom prst="rect">
              <a:avLst/>
            </a:prstGeom>
          </p:spPr>
        </p:pic>
        <p:pic>
          <p:nvPicPr>
            <p:cNvPr id="9" name="Picture 8">
              <a:extLst>
                <a:ext uri="{FF2B5EF4-FFF2-40B4-BE49-F238E27FC236}">
                  <a16:creationId xmlns:a16="http://schemas.microsoft.com/office/drawing/2014/main" id="{57E1E3F6-7AA7-4711-910D-C1C028916225}"/>
                </a:ext>
              </a:extLst>
            </p:cNvPr>
            <p:cNvPicPr>
              <a:picLocks noChangeAspect="1"/>
            </p:cNvPicPr>
            <p:nvPr/>
          </p:nvPicPr>
          <p:blipFill rotWithShape="1">
            <a:blip r:embed="rId2">
              <a:extLst>
                <a:ext uri="{28A0092B-C50C-407E-A947-70E740481C1C}">
                  <a14:useLocalDpi xmlns:a14="http://schemas.microsoft.com/office/drawing/2010/main" val="0"/>
                </a:ext>
              </a:extLst>
            </a:blip>
            <a:srcRect l="93924" r="3347"/>
            <a:stretch/>
          </p:blipFill>
          <p:spPr>
            <a:xfrm flipH="1">
              <a:off x="2708721" y="954289"/>
              <a:ext cx="287398" cy="4979581"/>
            </a:xfrm>
            <a:prstGeom prst="rect">
              <a:avLst/>
            </a:prstGeom>
          </p:spPr>
        </p:pic>
        <p:pic>
          <p:nvPicPr>
            <p:cNvPr id="11" name="Picture 10">
              <a:extLst>
                <a:ext uri="{FF2B5EF4-FFF2-40B4-BE49-F238E27FC236}">
                  <a16:creationId xmlns:a16="http://schemas.microsoft.com/office/drawing/2014/main" id="{6A561143-390E-4209-9AB0-68D7858849F9}"/>
                </a:ext>
              </a:extLst>
            </p:cNvPr>
            <p:cNvPicPr>
              <a:picLocks noChangeAspect="1"/>
            </p:cNvPicPr>
            <p:nvPr/>
          </p:nvPicPr>
          <p:blipFill rotWithShape="1">
            <a:blip r:embed="rId2">
              <a:extLst>
                <a:ext uri="{28A0092B-C50C-407E-A947-70E740481C1C}">
                  <a14:useLocalDpi xmlns:a14="http://schemas.microsoft.com/office/drawing/2010/main" val="0"/>
                </a:ext>
              </a:extLst>
            </a:blip>
            <a:srcRect l="96193"/>
            <a:stretch/>
          </p:blipFill>
          <p:spPr>
            <a:xfrm>
              <a:off x="2446668" y="963040"/>
              <a:ext cx="304800" cy="4979581"/>
            </a:xfrm>
            <a:prstGeom prst="rect">
              <a:avLst/>
            </a:prstGeom>
          </p:spPr>
        </p:pic>
        <p:sp>
          <p:nvSpPr>
            <p:cNvPr id="12" name="Rectangle 11">
              <a:extLst>
                <a:ext uri="{FF2B5EF4-FFF2-40B4-BE49-F238E27FC236}">
                  <a16:creationId xmlns:a16="http://schemas.microsoft.com/office/drawing/2014/main" id="{9F3B7137-975D-48B7-B554-66D652C22C5A}"/>
                </a:ext>
              </a:extLst>
            </p:cNvPr>
            <p:cNvSpPr/>
            <p:nvPr/>
          </p:nvSpPr>
          <p:spPr>
            <a:xfrm>
              <a:off x="9528159" y="1828799"/>
              <a:ext cx="304800" cy="3128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1343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9" name="Google Shape;1792;p89">
            <a:extLst>
              <a:ext uri="{FF2B5EF4-FFF2-40B4-BE49-F238E27FC236}">
                <a16:creationId xmlns:a16="http://schemas.microsoft.com/office/drawing/2014/main" id="{FA0D0B9C-F0FD-496D-82DE-4C23E37CBEEC}"/>
              </a:ext>
            </a:extLst>
          </p:cNvPr>
          <p:cNvSpPr txBox="1"/>
          <p:nvPr/>
        </p:nvSpPr>
        <p:spPr>
          <a:xfrm>
            <a:off x="8108940" y="3041775"/>
            <a:ext cx="3361346" cy="3563007"/>
          </a:xfrm>
          <a:prstGeom prst="rect">
            <a:avLst/>
          </a:prstGeom>
          <a:noFill/>
          <a:ln>
            <a:noFill/>
          </a:ln>
        </p:spPr>
        <p:txBody>
          <a:bodyPr spcFirstLastPara="1" wrap="square" lIns="91425" tIns="45700" rIns="91425" bIns="45700" anchor="t" anchorCtr="0">
            <a:noAutofit/>
          </a:bodyPr>
          <a:lstStyle/>
          <a:p>
            <a:pPr lvl="0"/>
            <a:r>
              <a:rPr lang="en-US" sz="2400" b="1" dirty="0">
                <a:solidFill>
                  <a:schemeClr val="dk1"/>
                </a:solidFill>
                <a:latin typeface="Arial"/>
                <a:ea typeface="Arial"/>
                <a:cs typeface="Arial"/>
                <a:sym typeface="Arial"/>
              </a:rPr>
              <a:t>Seen 21% less frequently on high-risk reefs</a:t>
            </a:r>
          </a:p>
          <a:p>
            <a:pPr marL="0" marR="0" lvl="0" indent="0" algn="l" rtl="0">
              <a:spcBef>
                <a:spcPts val="0"/>
              </a:spcBef>
              <a:spcAft>
                <a:spcPts val="0"/>
              </a:spcAft>
              <a:buNone/>
            </a:pPr>
            <a:endParaRPr lang="en-US" sz="2400" b="1" dirty="0">
              <a:solidFill>
                <a:schemeClr val="dk1"/>
              </a:solidFill>
              <a:latin typeface="Arial"/>
              <a:ea typeface="Arial"/>
              <a:cs typeface="Arial"/>
              <a:sym typeface="Arial"/>
            </a:endParaRPr>
          </a:p>
        </p:txBody>
      </p:sp>
      <p:sp>
        <p:nvSpPr>
          <p:cNvPr id="10" name="Google Shape;1794;p89">
            <a:extLst>
              <a:ext uri="{FF2B5EF4-FFF2-40B4-BE49-F238E27FC236}">
                <a16:creationId xmlns:a16="http://schemas.microsoft.com/office/drawing/2014/main" id="{6C346F19-BABE-4202-8E08-F41C0850D89B}"/>
              </a:ext>
            </a:extLst>
          </p:cNvPr>
          <p:cNvSpPr txBox="1"/>
          <p:nvPr/>
        </p:nvSpPr>
        <p:spPr>
          <a:xfrm>
            <a:off x="7846093" y="1413040"/>
            <a:ext cx="2729333" cy="1201026"/>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GLM:</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600"/>
            </a:pPr>
            <a:r>
              <a:rPr lang="en-US" dirty="0">
                <a:solidFill>
                  <a:schemeClr val="dk1"/>
                </a:solidFill>
                <a:latin typeface="Arial" panose="020B0604020202020204" pitchFamily="34" charset="0"/>
                <a:ea typeface="Arial"/>
                <a:cs typeface="Arial" panose="020B0604020202020204" pitchFamily="34" charset="0"/>
                <a:sym typeface="Arial"/>
              </a:rPr>
              <a:t>treatment*time: </a:t>
            </a:r>
            <a:r>
              <a:rPr lang="en-US" i="1" dirty="0">
                <a:solidFill>
                  <a:schemeClr val="dk1"/>
                </a:solidFill>
                <a:latin typeface="Arial" panose="020B0604020202020204" pitchFamily="34" charset="0"/>
                <a:ea typeface="Arial"/>
                <a:cs typeface="Arial" panose="020B0604020202020204" pitchFamily="34" charset="0"/>
                <a:sym typeface="Arial"/>
              </a:rPr>
              <a:t>p</a:t>
            </a:r>
            <a:r>
              <a:rPr lang="en-US" dirty="0">
                <a:solidFill>
                  <a:schemeClr val="dk1"/>
                </a:solidFill>
                <a:latin typeface="Arial" panose="020B0604020202020204" pitchFamily="34" charset="0"/>
                <a:ea typeface="Arial"/>
                <a:cs typeface="Arial" panose="020B0604020202020204" pitchFamily="34" charset="0"/>
                <a:sym typeface="Arial"/>
              </a:rPr>
              <a:t> = 0.66</a:t>
            </a: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time: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0.001</a:t>
            </a:r>
          </a:p>
          <a:p>
            <a:pPr marR="0" lvl="0" algn="l" rtl="0">
              <a:spcBef>
                <a:spcPts val="0"/>
              </a:spcBef>
              <a:spcAft>
                <a:spcPts val="0"/>
              </a:spcAft>
              <a:buClr>
                <a:schemeClr val="dk1"/>
              </a:buClr>
              <a:buSzPts val="1600"/>
            </a:pPr>
            <a:r>
              <a:rPr lang="en-US" b="1" dirty="0">
                <a:solidFill>
                  <a:schemeClr val="dk1"/>
                </a:solidFill>
                <a:latin typeface="Arial" panose="020B0604020202020204" pitchFamily="34" charset="0"/>
                <a:ea typeface="Arial"/>
                <a:cs typeface="Arial" panose="020B0604020202020204" pitchFamily="34" charset="0"/>
                <a:sym typeface="Arial"/>
              </a:rPr>
              <a:t>treatment: </a:t>
            </a:r>
            <a:r>
              <a:rPr lang="en-US" b="1" i="1" dirty="0">
                <a:solidFill>
                  <a:schemeClr val="dk1"/>
                </a:solidFill>
                <a:latin typeface="Arial" panose="020B0604020202020204" pitchFamily="34" charset="0"/>
                <a:ea typeface="Arial"/>
                <a:cs typeface="Arial" panose="020B0604020202020204" pitchFamily="34" charset="0"/>
                <a:sym typeface="Arial"/>
              </a:rPr>
              <a:t>p</a:t>
            </a:r>
            <a:r>
              <a:rPr lang="en-US" b="1" dirty="0">
                <a:solidFill>
                  <a:schemeClr val="dk1"/>
                </a:solidFill>
                <a:latin typeface="Arial" panose="020B0604020202020204" pitchFamily="34" charset="0"/>
                <a:ea typeface="Arial"/>
                <a:cs typeface="Arial" panose="020B0604020202020204" pitchFamily="34" charset="0"/>
                <a:sym typeface="Arial"/>
              </a:rPr>
              <a:t> &lt; 0.001 </a:t>
            </a: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a:p>
            <a:pPr marR="0" lvl="0" algn="l" rtl="0">
              <a:spcBef>
                <a:spcPts val="0"/>
              </a:spcBef>
              <a:spcAft>
                <a:spcPts val="0"/>
              </a:spcAft>
              <a:buClr>
                <a:schemeClr val="dk1"/>
              </a:buClr>
              <a:buSzPts val="1600"/>
            </a:pPr>
            <a:endParaRPr lang="en-US" dirty="0">
              <a:solidFill>
                <a:schemeClr val="dk1"/>
              </a:solidFill>
              <a:latin typeface="Arial" panose="020B0604020202020204" pitchFamily="34" charset="0"/>
              <a:ea typeface="Arial"/>
              <a:cs typeface="Arial" panose="020B0604020202020204" pitchFamily="34" charset="0"/>
              <a:sym typeface="Arial"/>
            </a:endParaRPr>
          </a:p>
        </p:txBody>
      </p:sp>
      <p:sp>
        <p:nvSpPr>
          <p:cNvPr id="14" name="Google Shape;1818;p91">
            <a:extLst>
              <a:ext uri="{FF2B5EF4-FFF2-40B4-BE49-F238E27FC236}">
                <a16:creationId xmlns:a16="http://schemas.microsoft.com/office/drawing/2014/main" id="{72C66900-7E9E-460D-BD2D-11CC4D0742DC}"/>
              </a:ext>
            </a:extLst>
          </p:cNvPr>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200" b="1" dirty="0">
                <a:solidFill>
                  <a:schemeClr val="dk1"/>
                </a:solidFill>
                <a:latin typeface="Arial"/>
                <a:cs typeface="Arial"/>
                <a:sym typeface="Arial"/>
              </a:rPr>
              <a:t>Fewer gobies observed on high-risk reefs</a:t>
            </a:r>
            <a:endParaRPr sz="4200" dirty="0"/>
          </a:p>
        </p:txBody>
      </p:sp>
      <p:sp>
        <p:nvSpPr>
          <p:cNvPr id="6" name="Rectangle 5">
            <a:extLst>
              <a:ext uri="{FF2B5EF4-FFF2-40B4-BE49-F238E27FC236}">
                <a16:creationId xmlns:a16="http://schemas.microsoft.com/office/drawing/2014/main" id="{E7A8FC41-1496-425F-8DE1-923F2AF5FB02}"/>
              </a:ext>
            </a:extLst>
          </p:cNvPr>
          <p:cNvSpPr/>
          <p:nvPr/>
        </p:nvSpPr>
        <p:spPr>
          <a:xfrm rot="1356753">
            <a:off x="2117422" y="3110435"/>
            <a:ext cx="3806341" cy="888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DE83ED5-A484-458F-BF2C-DAE7650AB60F}"/>
              </a:ext>
            </a:extLst>
          </p:cNvPr>
          <p:cNvPicPr>
            <a:picLocks noChangeAspect="1"/>
          </p:cNvPicPr>
          <p:nvPr/>
        </p:nvPicPr>
        <p:blipFill rotWithShape="1">
          <a:blip r:embed="rId3">
            <a:extLst>
              <a:ext uri="{28A0092B-C50C-407E-A947-70E740481C1C}">
                <a14:useLocalDpi xmlns:a14="http://schemas.microsoft.com/office/drawing/2010/main" val="0"/>
              </a:ext>
            </a:extLst>
          </a:blip>
          <a:srcRect r="17854"/>
          <a:stretch/>
        </p:blipFill>
        <p:spPr>
          <a:xfrm>
            <a:off x="1064378" y="1360881"/>
            <a:ext cx="6732642" cy="4984479"/>
          </a:xfrm>
          <a:prstGeom prst="rect">
            <a:avLst/>
          </a:prstGeom>
        </p:spPr>
      </p:pic>
      <p:pic>
        <p:nvPicPr>
          <p:cNvPr id="20" name="Picture 19">
            <a:extLst>
              <a:ext uri="{FF2B5EF4-FFF2-40B4-BE49-F238E27FC236}">
                <a16:creationId xmlns:a16="http://schemas.microsoft.com/office/drawing/2014/main" id="{17FFD66A-A5C6-4C93-96B5-9674794AD4BC}"/>
              </a:ext>
            </a:extLst>
          </p:cNvPr>
          <p:cNvPicPr>
            <a:picLocks noChangeAspect="1"/>
          </p:cNvPicPr>
          <p:nvPr/>
        </p:nvPicPr>
        <p:blipFill>
          <a:blip r:embed="rId4"/>
          <a:stretch>
            <a:fillRect/>
          </a:stretch>
        </p:blipFill>
        <p:spPr>
          <a:xfrm>
            <a:off x="6089824" y="1985474"/>
            <a:ext cx="1392788" cy="844332"/>
          </a:xfrm>
          <a:prstGeom prst="rect">
            <a:avLst/>
          </a:prstGeom>
        </p:spPr>
      </p:pic>
    </p:spTree>
    <p:extLst>
      <p:ext uri="{BB962C8B-B14F-4D97-AF65-F5344CB8AC3E}">
        <p14:creationId xmlns:p14="http://schemas.microsoft.com/office/powerpoint/2010/main" val="113182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41" name="Google Shape;1841;p93"/>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Arial"/>
              <a:buNone/>
            </a:pPr>
            <a:r>
              <a:rPr lang="en-US" b="1" dirty="0">
                <a:solidFill>
                  <a:schemeClr val="dk1"/>
                </a:solidFill>
                <a:latin typeface="Arial"/>
                <a:cs typeface="Arial"/>
                <a:sym typeface="Arial"/>
              </a:rPr>
              <a:t>Similar recollections by sex</a:t>
            </a:r>
            <a:endParaRPr dirty="0"/>
          </a:p>
        </p:txBody>
      </p:sp>
      <p:pic>
        <p:nvPicPr>
          <p:cNvPr id="8" name="Picture 7">
            <a:extLst>
              <a:ext uri="{FF2B5EF4-FFF2-40B4-BE49-F238E27FC236}">
                <a16:creationId xmlns:a16="http://schemas.microsoft.com/office/drawing/2014/main" id="{CD9192CE-3B45-4A6E-B827-5053F8B7A83E}"/>
              </a:ext>
            </a:extLst>
          </p:cNvPr>
          <p:cNvPicPr>
            <a:picLocks noChangeAspect="1"/>
          </p:cNvPicPr>
          <p:nvPr/>
        </p:nvPicPr>
        <p:blipFill rotWithShape="1">
          <a:blip r:embed="rId3">
            <a:extLst>
              <a:ext uri="{28A0092B-C50C-407E-A947-70E740481C1C}">
                <a14:useLocalDpi xmlns:a14="http://schemas.microsoft.com/office/drawing/2010/main" val="0"/>
              </a:ext>
            </a:extLst>
          </a:blip>
          <a:srcRect r="13172"/>
          <a:stretch/>
        </p:blipFill>
        <p:spPr>
          <a:xfrm>
            <a:off x="220656" y="1576379"/>
            <a:ext cx="6722585" cy="4545451"/>
          </a:xfrm>
          <a:prstGeom prst="rect">
            <a:avLst/>
          </a:prstGeom>
        </p:spPr>
      </p:pic>
      <p:pic>
        <p:nvPicPr>
          <p:cNvPr id="10" name="Picture 9">
            <a:extLst>
              <a:ext uri="{FF2B5EF4-FFF2-40B4-BE49-F238E27FC236}">
                <a16:creationId xmlns:a16="http://schemas.microsoft.com/office/drawing/2014/main" id="{46144F2F-9679-490E-AD50-F40B74199F68}"/>
              </a:ext>
            </a:extLst>
          </p:cNvPr>
          <p:cNvPicPr>
            <a:picLocks noChangeAspect="1"/>
          </p:cNvPicPr>
          <p:nvPr/>
        </p:nvPicPr>
        <p:blipFill rotWithShape="1">
          <a:blip r:embed="rId3">
            <a:extLst>
              <a:ext uri="{28A0092B-C50C-407E-A947-70E740481C1C}">
                <a14:useLocalDpi xmlns:a14="http://schemas.microsoft.com/office/drawing/2010/main" val="0"/>
              </a:ext>
            </a:extLst>
          </a:blip>
          <a:srcRect l="86461" t="33910" b="47678"/>
          <a:stretch/>
        </p:blipFill>
        <p:spPr>
          <a:xfrm>
            <a:off x="5587665" y="1332933"/>
            <a:ext cx="1353168" cy="1080356"/>
          </a:xfrm>
          <a:prstGeom prst="rect">
            <a:avLst/>
          </a:prstGeom>
        </p:spPr>
      </p:pic>
      <p:sp>
        <p:nvSpPr>
          <p:cNvPr id="12" name="Google Shape;1792;p89">
            <a:extLst>
              <a:ext uri="{FF2B5EF4-FFF2-40B4-BE49-F238E27FC236}">
                <a16:creationId xmlns:a16="http://schemas.microsoft.com/office/drawing/2014/main" id="{E5B8D08C-C78B-4E3C-B6AC-CA5CE1926827}"/>
              </a:ext>
            </a:extLst>
          </p:cNvPr>
          <p:cNvSpPr txBox="1"/>
          <p:nvPr/>
        </p:nvSpPr>
        <p:spPr>
          <a:xfrm>
            <a:off x="7095862" y="2977999"/>
            <a:ext cx="4986100" cy="2126267"/>
          </a:xfrm>
          <a:prstGeom prst="rect">
            <a:avLst/>
          </a:prstGeom>
          <a:noFill/>
          <a:ln>
            <a:noFill/>
          </a:ln>
        </p:spPr>
        <p:txBody>
          <a:bodyPr spcFirstLastPara="1" wrap="square" lIns="91425" tIns="45700" rIns="91425" bIns="45700" anchor="t" anchorCtr="0">
            <a:noAutofit/>
          </a:bodyPr>
          <a:lstStyle/>
          <a:p>
            <a:r>
              <a:rPr lang="en-US" sz="2400" b="1" dirty="0">
                <a:solidFill>
                  <a:schemeClr val="dk1"/>
                </a:solidFill>
                <a:latin typeface="Arial"/>
                <a:ea typeface="Arial"/>
                <a:cs typeface="Arial"/>
                <a:sym typeface="Arial"/>
              </a:rPr>
              <a:t>No effect of risk on total number recollected </a:t>
            </a:r>
            <a:r>
              <a:rPr lang="en-US" dirty="0">
                <a:solidFill>
                  <a:schemeClr val="dk1"/>
                </a:solidFill>
                <a:latin typeface="Arial"/>
                <a:ea typeface="Arial"/>
                <a:cs typeface="Arial"/>
                <a:sym typeface="Arial"/>
              </a:rPr>
              <a:t>(</a:t>
            </a:r>
            <a:r>
              <a:rPr lang="en-US" i="1" dirty="0">
                <a:solidFill>
                  <a:schemeClr val="dk1"/>
                </a:solidFill>
                <a:latin typeface="Arial"/>
                <a:ea typeface="Arial"/>
                <a:cs typeface="Arial"/>
                <a:sym typeface="Arial"/>
              </a:rPr>
              <a:t>P </a:t>
            </a:r>
            <a:r>
              <a:rPr lang="en-US" i="1" dirty="0">
                <a:solidFill>
                  <a:prstClr val="black"/>
                </a:solidFill>
                <a:latin typeface="Arial"/>
                <a:cs typeface="Arial"/>
                <a:sym typeface="Arial"/>
              </a:rPr>
              <a:t>=</a:t>
            </a:r>
            <a:r>
              <a:rPr lang="en-US" dirty="0">
                <a:solidFill>
                  <a:prstClr val="black"/>
                </a:solidFill>
                <a:latin typeface="Arial"/>
                <a:cs typeface="Arial"/>
                <a:sym typeface="Arial"/>
              </a:rPr>
              <a:t> 0.153)</a:t>
            </a:r>
            <a:endParaRPr lang="en-US" sz="2400" b="1" dirty="0">
              <a:solidFill>
                <a:schemeClr val="dk1"/>
              </a:solidFill>
              <a:latin typeface="Arial"/>
              <a:cs typeface="Arial"/>
              <a:sym typeface="Arial"/>
            </a:endParaRPr>
          </a:p>
          <a:p>
            <a:pPr lvl="0"/>
            <a:endParaRPr lang="en-US" sz="2400" b="1" dirty="0">
              <a:solidFill>
                <a:schemeClr val="dk1"/>
              </a:solidFill>
              <a:latin typeface="Arial"/>
              <a:cs typeface="Arial"/>
              <a:sym typeface="Arial"/>
            </a:endParaRPr>
          </a:p>
          <a:p>
            <a:r>
              <a:rPr lang="en-US" sz="2400" b="1" dirty="0">
                <a:solidFill>
                  <a:schemeClr val="dk1"/>
                </a:solidFill>
                <a:latin typeface="Arial"/>
                <a:cs typeface="Arial"/>
                <a:sym typeface="Arial"/>
              </a:rPr>
              <a:t>Equal sex ratios among treatments </a:t>
            </a:r>
            <a:r>
              <a:rPr lang="en-US" sz="2000" dirty="0">
                <a:solidFill>
                  <a:schemeClr val="dk1"/>
                </a:solidFill>
                <a:latin typeface="Arial"/>
                <a:ea typeface="Arial"/>
                <a:cs typeface="Arial"/>
                <a:sym typeface="Arial"/>
              </a:rPr>
              <a:t>(</a:t>
            </a:r>
            <a:r>
              <a:rPr lang="en-US" sz="2000" i="1" dirty="0">
                <a:solidFill>
                  <a:prstClr val="black"/>
                </a:solidFill>
                <a:latin typeface="Arial"/>
                <a:cs typeface="Arial"/>
                <a:sym typeface="Arial"/>
              </a:rPr>
              <a:t>P</a:t>
            </a:r>
            <a:r>
              <a:rPr lang="en-US" sz="2000" dirty="0">
                <a:solidFill>
                  <a:prstClr val="black"/>
                </a:solidFill>
                <a:latin typeface="Arial"/>
                <a:cs typeface="Arial"/>
                <a:sym typeface="Arial"/>
              </a:rPr>
              <a:t> = 0.863)</a:t>
            </a:r>
            <a:endParaRPr lang="en-US" sz="2000" b="1" dirty="0">
              <a:solidFill>
                <a:schemeClr val="dk1"/>
              </a:solidFill>
              <a:latin typeface="Arial"/>
              <a:cs typeface="Arial"/>
              <a:sym typeface="Arial"/>
            </a:endParaRPr>
          </a:p>
          <a:p>
            <a:pPr lvl="0"/>
            <a:endParaRPr sz="2400" b="1" dirty="0">
              <a:solidFill>
                <a:schemeClr val="dk1"/>
              </a:solidFill>
              <a:latin typeface="Arial"/>
              <a:ea typeface="Arial"/>
              <a:cs typeface="Arial"/>
              <a:sym typeface="Arial"/>
            </a:endParaRPr>
          </a:p>
        </p:txBody>
      </p:sp>
      <p:sp>
        <p:nvSpPr>
          <p:cNvPr id="13" name="Google Shape;1794;p89">
            <a:extLst>
              <a:ext uri="{FF2B5EF4-FFF2-40B4-BE49-F238E27FC236}">
                <a16:creationId xmlns:a16="http://schemas.microsoft.com/office/drawing/2014/main" id="{EA2109FB-A5B3-46C6-B08D-EA888AFB2172}"/>
              </a:ext>
            </a:extLst>
          </p:cNvPr>
          <p:cNvSpPr txBox="1"/>
          <p:nvPr/>
        </p:nvSpPr>
        <p:spPr>
          <a:xfrm>
            <a:off x="8291593" y="1332933"/>
            <a:ext cx="3280941" cy="116237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panose="020B0604020202020204" pitchFamily="34" charset="0"/>
                <a:cs typeface="Arial" panose="020B0604020202020204" pitchFamily="34" charset="0"/>
                <a:sym typeface="Arial"/>
              </a:rPr>
              <a:t>LMM</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1600"/>
              <a:buFont typeface="Arial"/>
              <a:buChar char="•"/>
            </a:pPr>
            <a:r>
              <a:rPr lang="en-US" dirty="0">
                <a:solidFill>
                  <a:schemeClr val="dk1"/>
                </a:solidFill>
                <a:latin typeface="Arial" panose="020B0604020202020204" pitchFamily="34" charset="0"/>
                <a:ea typeface="Arial"/>
                <a:cs typeface="Arial" panose="020B0604020202020204" pitchFamily="34" charset="0"/>
                <a:sym typeface="Arial"/>
              </a:rPr>
              <a:t>Fixed: treatment, sex</a:t>
            </a:r>
          </a:p>
          <a:p>
            <a:pPr marL="285750" lvl="0" indent="-285750">
              <a:buClr>
                <a:schemeClr val="dk1"/>
              </a:buClr>
              <a:buSzPts val="1600"/>
              <a:buFont typeface="Arial"/>
              <a:buChar char="•"/>
            </a:pPr>
            <a:r>
              <a:rPr lang="en-US" dirty="0">
                <a:latin typeface="Arial" panose="020B0604020202020204" pitchFamily="34" charset="0"/>
                <a:cs typeface="Arial" panose="020B0604020202020204" pitchFamily="34" charset="0"/>
                <a:sym typeface="Arial"/>
              </a:rPr>
              <a:t>Random: deployment block</a:t>
            </a:r>
            <a:endParaRPr lang="en-US" dirty="0">
              <a:solidFill>
                <a:schemeClr val="dk1"/>
              </a:solidFill>
              <a:latin typeface="Arial" panose="020B0604020202020204" pitchFamily="34" charset="0"/>
              <a:ea typeface="Arial"/>
              <a:cs typeface="Arial" panose="020B0604020202020204" pitchFamily="34" charset="0"/>
              <a:sym typeface="Arial"/>
            </a:endParaRPr>
          </a:p>
          <a:p>
            <a:pPr marL="285750" marR="0" lvl="0" indent="-285750" algn="l" rtl="0">
              <a:spcBef>
                <a:spcPts val="0"/>
              </a:spcBef>
              <a:spcAft>
                <a:spcPts val="600"/>
              </a:spcAft>
              <a:buClr>
                <a:schemeClr val="dk1"/>
              </a:buClr>
              <a:buSzPts val="1600"/>
              <a:buFont typeface="Arial"/>
              <a:buChar char="•"/>
            </a:pPr>
            <a:r>
              <a:rPr lang="en-US" i="1" dirty="0">
                <a:solidFill>
                  <a:schemeClr val="dk1"/>
                </a:solidFill>
                <a:latin typeface="Arial" panose="020B0604020202020204" pitchFamily="34" charset="0"/>
                <a:ea typeface="Arial"/>
                <a:cs typeface="Arial" panose="020B0604020202020204" pitchFamily="34" charset="0"/>
                <a:sym typeface="Arial"/>
              </a:rPr>
              <a:t>P </a:t>
            </a:r>
            <a:r>
              <a:rPr lang="en-US" dirty="0">
                <a:solidFill>
                  <a:schemeClr val="dk1"/>
                </a:solidFill>
                <a:latin typeface="Arial" panose="020B0604020202020204" pitchFamily="34" charset="0"/>
                <a:ea typeface="Arial"/>
                <a:cs typeface="Arial" panose="020B0604020202020204" pitchFamily="34" charset="0"/>
                <a:sym typeface="Arial"/>
              </a:rPr>
              <a:t>= 6</a:t>
            </a:r>
          </a:p>
        </p:txBody>
      </p:sp>
    </p:spTree>
    <p:extLst>
      <p:ext uri="{BB962C8B-B14F-4D97-AF65-F5344CB8AC3E}">
        <p14:creationId xmlns:p14="http://schemas.microsoft.com/office/powerpoint/2010/main" val="4169797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F1927ED2-CBC1-4426-A1D3-8DF04705D38F}"/>
              </a:ext>
            </a:extLst>
          </p:cNvPr>
          <p:cNvSpPr txBox="1"/>
          <p:nvPr/>
        </p:nvSpPr>
        <p:spPr>
          <a:xfrm>
            <a:off x="354453" y="86974"/>
            <a:ext cx="11483095" cy="1446550"/>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Expected effects of increased predation risk on bluebanded gobies</a:t>
            </a:r>
          </a:p>
        </p:txBody>
      </p:sp>
      <p:sp>
        <p:nvSpPr>
          <p:cNvPr id="5" name="TextBox 4">
            <a:extLst>
              <a:ext uri="{FF2B5EF4-FFF2-40B4-BE49-F238E27FC236}">
                <a16:creationId xmlns:a16="http://schemas.microsoft.com/office/drawing/2014/main" id="{8CC80BD5-E441-41E0-BCA7-48AB428E0199}"/>
              </a:ext>
            </a:extLst>
          </p:cNvPr>
          <p:cNvSpPr txBox="1"/>
          <p:nvPr/>
        </p:nvSpPr>
        <p:spPr>
          <a:xfrm>
            <a:off x="354452" y="1782395"/>
            <a:ext cx="11483095" cy="3847207"/>
          </a:xfrm>
          <a:prstGeom prst="rect">
            <a:avLst/>
          </a:prstGeom>
          <a:noFill/>
          <a:ln>
            <a:noFill/>
          </a:ln>
        </p:spPr>
        <p:txBody>
          <a:bodyPr wrap="square" rtlCol="0">
            <a:spAutoFit/>
          </a:bodyPr>
          <a:lstStyle/>
          <a:p>
            <a:pPr algn="ctr"/>
            <a:r>
              <a:rPr lang="en-US" sz="4000" b="1" dirty="0">
                <a:latin typeface="Arial" panose="020B0604020202020204" pitchFamily="34" charset="0"/>
                <a:cs typeface="Arial" panose="020B0604020202020204" pitchFamily="34" charset="0"/>
                <a:sym typeface="Wingdings" panose="05000000000000000000" pitchFamily="2" charset="2"/>
              </a:rPr>
              <a:t>Reproduction</a:t>
            </a:r>
          </a:p>
          <a:p>
            <a:pPr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Fewer eggs produced</a:t>
            </a:r>
          </a:p>
          <a:p>
            <a:pPr algn="ctr"/>
            <a:endParaRPr lang="en-US" sz="2000" dirty="0">
              <a:latin typeface="Arial" panose="020B0604020202020204" pitchFamily="34" charset="0"/>
              <a:cs typeface="Arial" panose="020B0604020202020204" pitchFamily="34" charset="0"/>
              <a:sym typeface="Wingdings" panose="05000000000000000000" pitchFamily="2" charset="2"/>
            </a:endParaRPr>
          </a:p>
          <a:p>
            <a:pPr algn="ctr"/>
            <a:r>
              <a:rPr lang="en-US" sz="4000" b="1" dirty="0">
                <a:latin typeface="Arial" panose="020B0604020202020204" pitchFamily="34" charset="0"/>
                <a:cs typeface="Arial" panose="020B0604020202020204" pitchFamily="34" charset="0"/>
                <a:sym typeface="Wingdings" panose="05000000000000000000" pitchFamily="2" charset="2"/>
              </a:rPr>
              <a:t>Behavior</a:t>
            </a:r>
          </a:p>
          <a:p>
            <a:pPr lvl="0"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Increased hiding</a:t>
            </a:r>
          </a:p>
          <a:p>
            <a:pPr lvl="0"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Lower foraging and courtship</a:t>
            </a:r>
          </a:p>
          <a:p>
            <a:pPr lvl="0" algn="ctr"/>
            <a:r>
              <a:rPr lang="en-US" sz="3600" dirty="0">
                <a:solidFill>
                  <a:srgbClr val="0072B2"/>
                </a:solidFill>
                <a:latin typeface="Arial" panose="020B0604020202020204" pitchFamily="34" charset="0"/>
                <a:cs typeface="Arial" panose="020B0604020202020204" pitchFamily="34" charset="0"/>
                <a:sym typeface="Wingdings" panose="05000000000000000000" pitchFamily="2" charset="2"/>
              </a:rPr>
              <a:t>Higher mortality</a:t>
            </a:r>
            <a:endParaRPr lang="en-US" sz="3200" dirty="0">
              <a:solidFill>
                <a:srgbClr val="0072B2"/>
              </a:solidFill>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05936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B344F8-F00A-4177-837C-59C46E70FF39}"/>
              </a:ext>
            </a:extLst>
          </p:cNvPr>
          <p:cNvSpPr txBox="1"/>
          <p:nvPr/>
        </p:nvSpPr>
        <p:spPr>
          <a:xfrm>
            <a:off x="354453" y="286475"/>
            <a:ext cx="11483095" cy="769441"/>
          </a:xfrm>
          <a:prstGeom prst="rect">
            <a:avLst/>
          </a:prstGeom>
          <a:noFill/>
          <a:ln>
            <a:solidFill>
              <a:schemeClr val="tx1"/>
            </a:solidFill>
          </a:ln>
        </p:spPr>
        <p:txBody>
          <a:bodyPr wrap="square" rtlCol="0">
            <a:spAutoFit/>
          </a:bodyPr>
          <a:lstStyle/>
          <a:p>
            <a:pPr algn="ctr"/>
            <a:r>
              <a:rPr lang="en-US" sz="4400" b="1" dirty="0">
                <a:latin typeface="Arial" panose="020B0604020202020204" pitchFamily="34" charset="0"/>
                <a:cs typeface="Arial" panose="020B0604020202020204" pitchFamily="34" charset="0"/>
                <a:sym typeface="Wingdings" panose="05000000000000000000" pitchFamily="2" charset="2"/>
              </a:rPr>
              <a:t>Experiments</a:t>
            </a:r>
          </a:p>
        </p:txBody>
      </p:sp>
      <p:sp>
        <p:nvSpPr>
          <p:cNvPr id="3" name="Google Shape;487;p60">
            <a:extLst>
              <a:ext uri="{FF2B5EF4-FFF2-40B4-BE49-F238E27FC236}">
                <a16:creationId xmlns:a16="http://schemas.microsoft.com/office/drawing/2014/main" id="{6B71F221-5814-407A-9AEE-7DCEB24DC44A}"/>
              </a:ext>
            </a:extLst>
          </p:cNvPr>
          <p:cNvSpPr txBox="1"/>
          <p:nvPr/>
        </p:nvSpPr>
        <p:spPr>
          <a:xfrm>
            <a:off x="354452" y="1055916"/>
            <a:ext cx="10003206" cy="5598851"/>
          </a:xfrm>
          <a:prstGeom prst="rect">
            <a:avLst/>
          </a:prstGeom>
          <a:noFill/>
          <a:ln>
            <a:noFill/>
          </a:ln>
        </p:spPr>
        <p:txBody>
          <a:bodyPr spcFirstLastPara="1" wrap="square" lIns="91425" tIns="45700" rIns="91425" bIns="45700" anchor="t" anchorCtr="0">
            <a:noAutofit/>
          </a:bodyPr>
          <a:lstStyle/>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2017</a:t>
            </a:r>
          </a:p>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18 reefs (n=6)</a:t>
            </a:r>
          </a:p>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week-long trials </a:t>
            </a:r>
          </a:p>
          <a:p>
            <a:pPr>
              <a:buClr>
                <a:schemeClr val="dk1"/>
              </a:buClr>
              <a:buSzPts val="2400"/>
            </a:pPr>
            <a:r>
              <a:rPr lang="en-US" sz="3200" b="1" dirty="0">
                <a:solidFill>
                  <a:schemeClr val="dk1"/>
                </a:solidFill>
                <a:latin typeface="Arial" panose="020B0604020202020204" pitchFamily="34" charset="0"/>
                <a:cs typeface="Arial" panose="020B0604020202020204" pitchFamily="34" charset="0"/>
                <a:sym typeface="Arial"/>
              </a:rPr>
              <a:t>2 days of nest sampling</a:t>
            </a:r>
          </a:p>
          <a:p>
            <a:pPr lvl="1">
              <a:buClr>
                <a:schemeClr val="dk1"/>
              </a:buClr>
              <a:buSzPts val="2400"/>
            </a:pPr>
            <a:endParaRPr lang="en-US" sz="2800" dirty="0">
              <a:latin typeface="Arial" panose="020B0604020202020204" pitchFamily="34" charset="0"/>
              <a:cs typeface="Arial" panose="020B0604020202020204" pitchFamily="34" charset="0"/>
            </a:endParaRPr>
          </a:p>
          <a:p>
            <a:pPr>
              <a:buClr>
                <a:schemeClr val="dk1"/>
              </a:buClr>
              <a:buSzPts val="2400"/>
            </a:pPr>
            <a:r>
              <a:rPr lang="en-US" sz="3200" b="1" dirty="0">
                <a:latin typeface="Arial" panose="020B0604020202020204" pitchFamily="34" charset="0"/>
                <a:cs typeface="Arial" panose="020B0604020202020204" pitchFamily="34" charset="0"/>
              </a:rPr>
              <a:t>2018: </a:t>
            </a:r>
          </a:p>
          <a:p>
            <a:pPr>
              <a:buClr>
                <a:schemeClr val="dk1"/>
              </a:buClr>
              <a:buSzPts val="2400"/>
            </a:pPr>
            <a:r>
              <a:rPr lang="en-US" sz="3200" b="1" dirty="0">
                <a:latin typeface="Arial" panose="020B0604020202020204" pitchFamily="34" charset="0"/>
                <a:cs typeface="Arial" panose="020B0604020202020204" pitchFamily="34" charset="0"/>
              </a:rPr>
              <a:t>June + July: month-long trials</a:t>
            </a:r>
          </a:p>
          <a:p>
            <a:pPr>
              <a:buClr>
                <a:schemeClr val="dk1"/>
              </a:buClr>
              <a:buSzPts val="2400"/>
            </a:pPr>
            <a:r>
              <a:rPr lang="en-US" sz="3200" b="1" dirty="0">
                <a:latin typeface="Arial" panose="020B0604020202020204" pitchFamily="34" charset="0"/>
                <a:cs typeface="Arial" panose="020B0604020202020204" pitchFamily="34" charset="0"/>
              </a:rPr>
              <a:t>	nest sampling twice per week</a:t>
            </a:r>
          </a:p>
          <a:p>
            <a:pPr>
              <a:buClr>
                <a:schemeClr val="dk1"/>
              </a:buClr>
              <a:buSzPts val="2400"/>
            </a:pPr>
            <a:r>
              <a:rPr lang="en-US" sz="3200" b="1" dirty="0">
                <a:latin typeface="Arial" panose="020B0604020202020204" pitchFamily="34" charset="0"/>
                <a:cs typeface="Arial" panose="020B0604020202020204" pitchFamily="34" charset="0"/>
              </a:rPr>
              <a:t>August: </a:t>
            </a:r>
          </a:p>
          <a:p>
            <a:pPr>
              <a:buClr>
                <a:schemeClr val="dk1"/>
              </a:buClr>
              <a:buSzPts val="2400"/>
            </a:pPr>
            <a:r>
              <a:rPr lang="en-US" sz="3200" b="1" dirty="0">
                <a:latin typeface="Arial" panose="020B0604020202020204" pitchFamily="34" charset="0"/>
                <a:cs typeface="Arial" panose="020B0604020202020204" pitchFamily="34" charset="0"/>
              </a:rPr>
              <a:t>	20 reefs, added cage control (n=5) </a:t>
            </a:r>
          </a:p>
          <a:p>
            <a:pPr>
              <a:buClr>
                <a:schemeClr val="dk1"/>
              </a:buClr>
              <a:buSzPts val="2400"/>
            </a:pPr>
            <a:r>
              <a:rPr lang="en-US" sz="3200" b="1" dirty="0">
                <a:latin typeface="Arial" panose="020B0604020202020204" pitchFamily="34" charset="0"/>
                <a:cs typeface="Arial" panose="020B0604020202020204" pitchFamily="34" charset="0"/>
              </a:rPr>
              <a:t>	2-week trial</a:t>
            </a:r>
          </a:p>
          <a:p>
            <a:pPr>
              <a:buClr>
                <a:schemeClr val="dk1"/>
              </a:buClr>
              <a:buSzPts val="2400"/>
            </a:pPr>
            <a:r>
              <a:rPr lang="en-US" sz="3200" b="1" dirty="0">
                <a:latin typeface="Arial" panose="020B0604020202020204" pitchFamily="34" charset="0"/>
                <a:cs typeface="Arial" panose="020B0604020202020204" pitchFamily="34" charset="0"/>
              </a:rPr>
              <a:t>	nest sampling twice per week</a:t>
            </a:r>
          </a:p>
          <a:p>
            <a:pPr>
              <a:buClr>
                <a:schemeClr val="dk1"/>
              </a:buClr>
              <a:buSzPts val="2400"/>
            </a:pPr>
            <a:r>
              <a:rPr lang="en-US" sz="3200" b="1" dirty="0">
                <a:latin typeface="Arial" panose="020B0604020202020204" pitchFamily="34" charset="0"/>
                <a:cs typeface="Arial" panose="020B0604020202020204" pitchFamily="34" charset="0"/>
              </a:rPr>
              <a:t>	</a:t>
            </a:r>
          </a:p>
          <a:p>
            <a:pPr>
              <a:buClr>
                <a:schemeClr val="dk1"/>
              </a:buClr>
              <a:buSzPts val="2400"/>
            </a:pPr>
            <a:r>
              <a:rPr lang="en-US" sz="32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04361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38BE91-1740-4CBE-AFE9-61D2F1A7B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991" y="1559851"/>
            <a:ext cx="7613871" cy="5306774"/>
          </a:xfrm>
          <a:prstGeom prst="rect">
            <a:avLst/>
          </a:prstGeom>
          <a:ln>
            <a:solidFill>
              <a:schemeClr val="tx1"/>
            </a:solidFill>
          </a:ln>
        </p:spPr>
      </p:pic>
      <p:pic>
        <p:nvPicPr>
          <p:cNvPr id="8" name="Picture 7">
            <a:extLst>
              <a:ext uri="{FF2B5EF4-FFF2-40B4-BE49-F238E27FC236}">
                <a16:creationId xmlns:a16="http://schemas.microsoft.com/office/drawing/2014/main" id="{DF9C6507-7B58-44BE-86A2-76852E7FD6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176" t="1593" r="9835" b="22692"/>
          <a:stretch/>
        </p:blipFill>
        <p:spPr>
          <a:xfrm>
            <a:off x="6211014" y="1559851"/>
            <a:ext cx="6820923" cy="5306774"/>
          </a:xfrm>
          <a:prstGeom prst="rect">
            <a:avLst/>
          </a:prstGeom>
          <a:ln>
            <a:solidFill>
              <a:schemeClr val="tx1"/>
            </a:solidFill>
          </a:ln>
        </p:spPr>
      </p:pic>
      <p:grpSp>
        <p:nvGrpSpPr>
          <p:cNvPr id="5" name="Group 4">
            <a:extLst>
              <a:ext uri="{FF2B5EF4-FFF2-40B4-BE49-F238E27FC236}">
                <a16:creationId xmlns:a16="http://schemas.microsoft.com/office/drawing/2014/main" id="{3A2879E2-AA61-45B6-A586-36CF1BC375B6}"/>
              </a:ext>
            </a:extLst>
          </p:cNvPr>
          <p:cNvGrpSpPr/>
          <p:nvPr/>
        </p:nvGrpSpPr>
        <p:grpSpPr>
          <a:xfrm>
            <a:off x="0" y="4355"/>
            <a:ext cx="12192000" cy="2100491"/>
            <a:chOff x="0" y="1091287"/>
            <a:chExt cx="6305877" cy="1186763"/>
          </a:xfrm>
        </p:grpSpPr>
        <p:sp>
          <p:nvSpPr>
            <p:cNvPr id="6" name="Rectangle 5">
              <a:extLst>
                <a:ext uri="{FF2B5EF4-FFF2-40B4-BE49-F238E27FC236}">
                  <a16:creationId xmlns:a16="http://schemas.microsoft.com/office/drawing/2014/main" id="{019FB08A-13C3-4B96-A2F8-4B60EBAA05C1}"/>
                </a:ext>
              </a:extLst>
            </p:cNvPr>
            <p:cNvSpPr/>
            <p:nvPr/>
          </p:nvSpPr>
          <p:spPr>
            <a:xfrm>
              <a:off x="0" y="1091287"/>
              <a:ext cx="6305877" cy="8726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 name="TextBox 6">
              <a:extLst>
                <a:ext uri="{FF2B5EF4-FFF2-40B4-BE49-F238E27FC236}">
                  <a16:creationId xmlns:a16="http://schemas.microsoft.com/office/drawing/2014/main" id="{929445E0-89EB-4CFA-98AC-F4A2F8D35A85}"/>
                </a:ext>
              </a:extLst>
            </p:cNvPr>
            <p:cNvSpPr txBox="1"/>
            <p:nvPr/>
          </p:nvSpPr>
          <p:spPr>
            <a:xfrm>
              <a:off x="156533" y="1262387"/>
              <a:ext cx="5992811" cy="1015663"/>
            </a:xfrm>
            <a:prstGeom prst="rect">
              <a:avLst/>
            </a:prstGeom>
            <a:noFill/>
          </p:spPr>
          <p:txBody>
            <a:bodyPr wrap="square" rtlCol="0">
              <a:spAutoFit/>
            </a:bodyPr>
            <a:lstStyle/>
            <a:p>
              <a:pPr algn="ctr"/>
              <a:r>
                <a:rPr lang="en-US" sz="6000" dirty="0">
                  <a:solidFill>
                    <a:schemeClr val="bg1"/>
                  </a:solidFill>
                  <a:latin typeface="Arial" panose="020B0604020202020204" pitchFamily="34" charset="0"/>
                  <a:cs typeface="Arial" panose="020B0604020202020204" pitchFamily="34" charset="0"/>
                </a:rPr>
                <a:t>What I expected to see…</a:t>
              </a:r>
            </a:p>
          </p:txBody>
        </p:sp>
      </p:grpSp>
    </p:spTree>
    <p:extLst>
      <p:ext uri="{BB962C8B-B14F-4D97-AF65-F5344CB8AC3E}">
        <p14:creationId xmlns:p14="http://schemas.microsoft.com/office/powerpoint/2010/main" val="171271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F46909-804B-484C-B732-FE50DF1F9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620" y="687825"/>
            <a:ext cx="8912815" cy="6684612"/>
          </a:xfrm>
          <a:prstGeom prst="rect">
            <a:avLst/>
          </a:prstGeom>
        </p:spPr>
      </p:pic>
      <p:pic>
        <p:nvPicPr>
          <p:cNvPr id="8" name="Picture 7">
            <a:extLst>
              <a:ext uri="{FF2B5EF4-FFF2-40B4-BE49-F238E27FC236}">
                <a16:creationId xmlns:a16="http://schemas.microsoft.com/office/drawing/2014/main" id="{BE5F16FD-2E4B-4976-A4CC-4048C521D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209" y="687825"/>
            <a:ext cx="8912816" cy="6684612"/>
          </a:xfrm>
          <a:prstGeom prst="rect">
            <a:avLst/>
          </a:prstGeom>
        </p:spPr>
      </p:pic>
      <p:sp>
        <p:nvSpPr>
          <p:cNvPr id="7" name="Rectangle 6">
            <a:extLst>
              <a:ext uri="{FF2B5EF4-FFF2-40B4-BE49-F238E27FC236}">
                <a16:creationId xmlns:a16="http://schemas.microsoft.com/office/drawing/2014/main" id="{8874F540-7684-45F8-BD2E-BBF13B17C6B5}"/>
              </a:ext>
            </a:extLst>
          </p:cNvPr>
          <p:cNvSpPr/>
          <p:nvPr/>
        </p:nvSpPr>
        <p:spPr>
          <a:xfrm>
            <a:off x="0" y="4355"/>
            <a:ext cx="12192000" cy="15444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 name="TextBox 8">
            <a:extLst>
              <a:ext uri="{FF2B5EF4-FFF2-40B4-BE49-F238E27FC236}">
                <a16:creationId xmlns:a16="http://schemas.microsoft.com/office/drawing/2014/main" id="{5149A04D-3C1C-4F34-87B8-611677C6E83F}"/>
              </a:ext>
            </a:extLst>
          </p:cNvPr>
          <p:cNvSpPr txBox="1"/>
          <p:nvPr/>
        </p:nvSpPr>
        <p:spPr>
          <a:xfrm>
            <a:off x="302646" y="307191"/>
            <a:ext cx="11586707" cy="1015663"/>
          </a:xfrm>
          <a:prstGeom prst="rect">
            <a:avLst/>
          </a:prstGeom>
          <a:noFill/>
        </p:spPr>
        <p:txBody>
          <a:bodyPr wrap="square" rtlCol="0">
            <a:spAutoFit/>
          </a:bodyPr>
          <a:lstStyle/>
          <a:p>
            <a:pPr algn="ctr"/>
            <a:r>
              <a:rPr lang="en-US" sz="6000" dirty="0">
                <a:solidFill>
                  <a:schemeClr val="bg1"/>
                </a:solidFill>
                <a:latin typeface="Arial" panose="020B0604020202020204" pitchFamily="34" charset="0"/>
                <a:cs typeface="Arial" panose="020B0604020202020204" pitchFamily="34" charset="0"/>
              </a:rPr>
              <a:t>What I mostly saw…</a:t>
            </a:r>
          </a:p>
        </p:txBody>
      </p:sp>
    </p:spTree>
    <p:extLst>
      <p:ext uri="{BB962C8B-B14F-4D97-AF65-F5344CB8AC3E}">
        <p14:creationId xmlns:p14="http://schemas.microsoft.com/office/powerpoint/2010/main" val="35355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ythrypnus dalli 6_small.jpg"/>
          <p:cNvPicPr>
            <a:picLocks noChangeAspect="1"/>
          </p:cNvPicPr>
          <p:nvPr/>
        </p:nvPicPr>
        <p:blipFill rotWithShape="1">
          <a:blip r:embed="rId2">
            <a:extLst>
              <a:ext uri="{28A0092B-C50C-407E-A947-70E740481C1C}">
                <a14:useLocalDpi xmlns:a14="http://schemas.microsoft.com/office/drawing/2010/main" val="0"/>
              </a:ext>
            </a:extLst>
          </a:blip>
          <a:srcRect l="2152" t="2006" r="1770" b="309"/>
          <a:stretch/>
        </p:blipFill>
        <p:spPr>
          <a:xfrm>
            <a:off x="1524001" y="1"/>
            <a:ext cx="9144000" cy="6858000"/>
          </a:xfrm>
          <a:prstGeom prst="rect">
            <a:avLst/>
          </a:prstGeom>
        </p:spPr>
      </p:pic>
      <p:cxnSp>
        <p:nvCxnSpPr>
          <p:cNvPr id="6" name="Straight Connector 5"/>
          <p:cNvCxnSpPr/>
          <p:nvPr/>
        </p:nvCxnSpPr>
        <p:spPr>
          <a:xfrm>
            <a:off x="7915654" y="3934635"/>
            <a:ext cx="276098" cy="138058"/>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281174" y="3507194"/>
            <a:ext cx="276098" cy="138058"/>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439623" y="3148782"/>
            <a:ext cx="276098" cy="138058"/>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769780" y="2526450"/>
            <a:ext cx="276098" cy="263920"/>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3594731" y="1905194"/>
            <a:ext cx="386537" cy="276113"/>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970874" y="3616412"/>
            <a:ext cx="301660" cy="369332"/>
          </a:xfrm>
          <a:prstGeom prst="rect">
            <a:avLst/>
          </a:prstGeom>
          <a:noFill/>
        </p:spPr>
        <p:txBody>
          <a:bodyPr wrap="none" rtlCol="0">
            <a:spAutoFit/>
          </a:bodyPr>
          <a:lstStyle/>
          <a:p>
            <a:r>
              <a:rPr lang="en-US" kern="0" dirty="0">
                <a:solidFill>
                  <a:sysClr val="windowText" lastClr="000000"/>
                </a:solidFill>
              </a:rPr>
              <a:t>1</a:t>
            </a:r>
          </a:p>
        </p:txBody>
      </p:sp>
      <p:sp>
        <p:nvSpPr>
          <p:cNvPr id="16" name="TextBox 15"/>
          <p:cNvSpPr txBox="1"/>
          <p:nvPr/>
        </p:nvSpPr>
        <p:spPr>
          <a:xfrm>
            <a:off x="7308784" y="3233274"/>
            <a:ext cx="301660" cy="369332"/>
          </a:xfrm>
          <a:prstGeom prst="rect">
            <a:avLst/>
          </a:prstGeom>
          <a:noFill/>
        </p:spPr>
        <p:txBody>
          <a:bodyPr wrap="none" rtlCol="0">
            <a:spAutoFit/>
          </a:bodyPr>
          <a:lstStyle/>
          <a:p>
            <a:r>
              <a:rPr lang="en-US" kern="0" dirty="0">
                <a:solidFill>
                  <a:sysClr val="windowText" lastClr="000000"/>
                </a:solidFill>
              </a:rPr>
              <a:t>2</a:t>
            </a:r>
          </a:p>
        </p:txBody>
      </p:sp>
      <p:sp>
        <p:nvSpPr>
          <p:cNvPr id="18" name="TextBox 17"/>
          <p:cNvSpPr txBox="1"/>
          <p:nvPr/>
        </p:nvSpPr>
        <p:spPr>
          <a:xfrm>
            <a:off x="6510696" y="2922696"/>
            <a:ext cx="301660" cy="369332"/>
          </a:xfrm>
          <a:prstGeom prst="rect">
            <a:avLst/>
          </a:prstGeom>
          <a:noFill/>
        </p:spPr>
        <p:txBody>
          <a:bodyPr wrap="none" rtlCol="0">
            <a:spAutoFit/>
          </a:bodyPr>
          <a:lstStyle/>
          <a:p>
            <a:r>
              <a:rPr lang="en-US" kern="0" dirty="0">
                <a:solidFill>
                  <a:sysClr val="windowText" lastClr="000000"/>
                </a:solidFill>
              </a:rPr>
              <a:t>3</a:t>
            </a:r>
          </a:p>
        </p:txBody>
      </p:sp>
      <p:sp>
        <p:nvSpPr>
          <p:cNvPr id="19" name="TextBox 18"/>
          <p:cNvSpPr txBox="1"/>
          <p:nvPr/>
        </p:nvSpPr>
        <p:spPr>
          <a:xfrm>
            <a:off x="4976853" y="2417459"/>
            <a:ext cx="301660" cy="369332"/>
          </a:xfrm>
          <a:prstGeom prst="rect">
            <a:avLst/>
          </a:prstGeom>
          <a:noFill/>
        </p:spPr>
        <p:txBody>
          <a:bodyPr wrap="none" rtlCol="0">
            <a:spAutoFit/>
          </a:bodyPr>
          <a:lstStyle/>
          <a:p>
            <a:r>
              <a:rPr lang="en-US" kern="0" dirty="0">
                <a:solidFill>
                  <a:sysClr val="windowText" lastClr="000000"/>
                </a:solidFill>
              </a:rPr>
              <a:t>4</a:t>
            </a:r>
          </a:p>
        </p:txBody>
      </p:sp>
      <p:sp>
        <p:nvSpPr>
          <p:cNvPr id="20" name="TextBox 19"/>
          <p:cNvSpPr txBox="1"/>
          <p:nvPr/>
        </p:nvSpPr>
        <p:spPr>
          <a:xfrm>
            <a:off x="3580514" y="2006709"/>
            <a:ext cx="301660" cy="369332"/>
          </a:xfrm>
          <a:prstGeom prst="rect">
            <a:avLst/>
          </a:prstGeom>
          <a:noFill/>
        </p:spPr>
        <p:txBody>
          <a:bodyPr wrap="none" rtlCol="0">
            <a:spAutoFit/>
          </a:bodyPr>
          <a:lstStyle/>
          <a:p>
            <a:r>
              <a:rPr lang="en-US" kern="0" dirty="0">
                <a:solidFill>
                  <a:sysClr val="windowText" lastClr="000000"/>
                </a:solidFill>
              </a:rPr>
              <a:t>5</a:t>
            </a:r>
          </a:p>
        </p:txBody>
      </p:sp>
      <p:sp>
        <p:nvSpPr>
          <p:cNvPr id="21" name="TextBox 20"/>
          <p:cNvSpPr txBox="1"/>
          <p:nvPr/>
        </p:nvSpPr>
        <p:spPr>
          <a:xfrm>
            <a:off x="8164145" y="53181"/>
            <a:ext cx="2263455" cy="3139321"/>
          </a:xfrm>
          <a:prstGeom prst="rect">
            <a:avLst/>
          </a:prstGeom>
          <a:noFill/>
        </p:spPr>
        <p:txBody>
          <a:bodyPr wrap="square" rtlCol="0">
            <a:spAutoFit/>
          </a:bodyPr>
          <a:lstStyle/>
          <a:p>
            <a:r>
              <a:rPr lang="en-US" b="1" kern="0" dirty="0">
                <a:solidFill>
                  <a:sysClr val="windowText" lastClr="000000"/>
                </a:solidFill>
              </a:rPr>
              <a:t>Color codes:</a:t>
            </a:r>
          </a:p>
          <a:p>
            <a:pPr marL="0" lvl="1"/>
            <a:r>
              <a:rPr lang="en-US" b="1" u="sng" kern="0" dirty="0">
                <a:solidFill>
                  <a:sysClr val="windowText" lastClr="000000"/>
                </a:solidFill>
              </a:rPr>
              <a:t>Size</a:t>
            </a:r>
          </a:p>
          <a:p>
            <a:pPr marL="0" lvl="1"/>
            <a:r>
              <a:rPr lang="en-US" b="1" kern="0" dirty="0">
                <a:solidFill>
                  <a:sysClr val="windowText" lastClr="000000"/>
                </a:solidFill>
              </a:rPr>
              <a:t>Pink = 20’s</a:t>
            </a:r>
          </a:p>
          <a:p>
            <a:pPr marL="0" lvl="1"/>
            <a:r>
              <a:rPr lang="en-US" b="1" kern="0" dirty="0">
                <a:solidFill>
                  <a:sysClr val="windowText" lastClr="000000"/>
                </a:solidFill>
              </a:rPr>
              <a:t>Blue = 30’s</a:t>
            </a:r>
          </a:p>
          <a:p>
            <a:pPr marL="0" lvl="1"/>
            <a:r>
              <a:rPr lang="en-US" b="1" kern="0" dirty="0">
                <a:solidFill>
                  <a:sysClr val="windowText" lastClr="000000"/>
                </a:solidFill>
              </a:rPr>
              <a:t>Orange = 40’s</a:t>
            </a:r>
          </a:p>
          <a:p>
            <a:pPr marL="0" lvl="1"/>
            <a:endParaRPr lang="en-US" b="1" kern="0" dirty="0">
              <a:solidFill>
                <a:sysClr val="windowText" lastClr="000000"/>
              </a:solidFill>
            </a:endParaRPr>
          </a:p>
          <a:p>
            <a:pPr marL="0" lvl="1"/>
            <a:r>
              <a:rPr lang="en-US" kern="0" dirty="0">
                <a:solidFill>
                  <a:sysClr val="windowText" lastClr="000000"/>
                </a:solidFill>
              </a:rPr>
              <a:t>no tag &lt;20 mm</a:t>
            </a:r>
          </a:p>
          <a:p>
            <a:pPr marL="0" lvl="1"/>
            <a:endParaRPr lang="en-US" b="1" kern="0" dirty="0">
              <a:solidFill>
                <a:sysClr val="windowText" lastClr="000000"/>
              </a:solidFill>
            </a:endParaRPr>
          </a:p>
          <a:p>
            <a:pPr marL="0" lvl="1"/>
            <a:r>
              <a:rPr lang="en-US" b="1" u="sng" kern="0" dirty="0">
                <a:solidFill>
                  <a:sysClr val="windowText" lastClr="000000"/>
                </a:solidFill>
              </a:rPr>
              <a:t>Sex</a:t>
            </a:r>
          </a:p>
          <a:p>
            <a:pPr marL="0" lvl="1"/>
            <a:r>
              <a:rPr lang="en-US" b="1" kern="0" dirty="0">
                <a:solidFill>
                  <a:sysClr val="windowText" lastClr="000000"/>
                </a:solidFill>
              </a:rPr>
              <a:t>Pink = female</a:t>
            </a:r>
          </a:p>
          <a:p>
            <a:pPr marL="0" lvl="1"/>
            <a:r>
              <a:rPr lang="en-US" b="1" kern="0" dirty="0">
                <a:solidFill>
                  <a:sysClr val="windowText" lastClr="000000"/>
                </a:solidFill>
              </a:rPr>
              <a:t>Blue = male</a:t>
            </a:r>
          </a:p>
        </p:txBody>
      </p:sp>
      <p:sp>
        <p:nvSpPr>
          <p:cNvPr id="22" name="Title 1">
            <a:extLst>
              <a:ext uri="{FF2B5EF4-FFF2-40B4-BE49-F238E27FC236}">
                <a16:creationId xmlns:a16="http://schemas.microsoft.com/office/drawing/2014/main" id="{5C1C694E-9E97-4288-9F8A-D8E18A36D5C6}"/>
              </a:ext>
            </a:extLst>
          </p:cNvPr>
          <p:cNvSpPr txBox="1">
            <a:spLocks/>
          </p:cNvSpPr>
          <p:nvPr/>
        </p:nvSpPr>
        <p:spPr>
          <a:xfrm>
            <a:off x="489065" y="-21481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2921950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ythrypnus dalli 6_small.jpg"/>
          <p:cNvPicPr>
            <a:picLocks noChangeAspect="1"/>
          </p:cNvPicPr>
          <p:nvPr/>
        </p:nvPicPr>
        <p:blipFill rotWithShape="1">
          <a:blip r:embed="rId2">
            <a:extLst>
              <a:ext uri="{28A0092B-C50C-407E-A947-70E740481C1C}">
                <a14:useLocalDpi xmlns:a14="http://schemas.microsoft.com/office/drawing/2010/main" val="0"/>
              </a:ext>
            </a:extLst>
          </a:blip>
          <a:srcRect l="2152" t="2006" r="1770" b="309"/>
          <a:stretch/>
        </p:blipFill>
        <p:spPr>
          <a:xfrm flipH="1">
            <a:off x="1524001" y="1"/>
            <a:ext cx="9144000" cy="6858000"/>
          </a:xfrm>
          <a:prstGeom prst="rect">
            <a:avLst/>
          </a:prstGeom>
        </p:spPr>
      </p:pic>
      <p:cxnSp>
        <p:nvCxnSpPr>
          <p:cNvPr id="6" name="Straight Connector 5"/>
          <p:cNvCxnSpPr>
            <a:endCxn id="18" idx="0"/>
          </p:cNvCxnSpPr>
          <p:nvPr/>
        </p:nvCxnSpPr>
        <p:spPr>
          <a:xfrm flipV="1">
            <a:off x="5430778" y="3129786"/>
            <a:ext cx="333430" cy="184666"/>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4646560" y="3499118"/>
            <a:ext cx="301660" cy="115637"/>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981267" y="3809109"/>
            <a:ext cx="276098" cy="125526"/>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183997" y="2509222"/>
            <a:ext cx="235227" cy="263920"/>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053704" y="2001834"/>
            <a:ext cx="344711" cy="276112"/>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981267" y="3934635"/>
            <a:ext cx="301660" cy="369332"/>
          </a:xfrm>
          <a:prstGeom prst="rect">
            <a:avLst/>
          </a:prstGeom>
          <a:noFill/>
        </p:spPr>
        <p:txBody>
          <a:bodyPr wrap="none" rtlCol="0">
            <a:spAutoFit/>
          </a:bodyPr>
          <a:lstStyle/>
          <a:p>
            <a:r>
              <a:rPr lang="en-US" kern="0" dirty="0">
                <a:solidFill>
                  <a:sysClr val="windowText" lastClr="000000"/>
                </a:solidFill>
              </a:rPr>
              <a:t>0</a:t>
            </a:r>
          </a:p>
        </p:txBody>
      </p:sp>
      <p:sp>
        <p:nvSpPr>
          <p:cNvPr id="16" name="TextBox 15"/>
          <p:cNvSpPr txBox="1"/>
          <p:nvPr/>
        </p:nvSpPr>
        <p:spPr>
          <a:xfrm>
            <a:off x="4646560" y="3526730"/>
            <a:ext cx="301660" cy="369332"/>
          </a:xfrm>
          <a:prstGeom prst="rect">
            <a:avLst/>
          </a:prstGeom>
          <a:noFill/>
        </p:spPr>
        <p:txBody>
          <a:bodyPr wrap="none" rtlCol="0">
            <a:spAutoFit/>
          </a:bodyPr>
          <a:lstStyle/>
          <a:p>
            <a:r>
              <a:rPr lang="en-US" kern="0" dirty="0">
                <a:solidFill>
                  <a:sysClr val="windowText" lastClr="000000"/>
                </a:solidFill>
              </a:rPr>
              <a:t>9</a:t>
            </a:r>
          </a:p>
        </p:txBody>
      </p:sp>
      <p:sp>
        <p:nvSpPr>
          <p:cNvPr id="18" name="TextBox 17"/>
          <p:cNvSpPr txBox="1"/>
          <p:nvPr/>
        </p:nvSpPr>
        <p:spPr>
          <a:xfrm>
            <a:off x="5613378" y="3129786"/>
            <a:ext cx="301660" cy="369332"/>
          </a:xfrm>
          <a:prstGeom prst="rect">
            <a:avLst/>
          </a:prstGeom>
          <a:noFill/>
        </p:spPr>
        <p:txBody>
          <a:bodyPr wrap="none" rtlCol="0">
            <a:spAutoFit/>
          </a:bodyPr>
          <a:lstStyle/>
          <a:p>
            <a:r>
              <a:rPr lang="en-US" kern="0" dirty="0">
                <a:solidFill>
                  <a:sysClr val="windowText" lastClr="000000"/>
                </a:solidFill>
              </a:rPr>
              <a:t>8</a:t>
            </a:r>
          </a:p>
        </p:txBody>
      </p:sp>
      <p:sp>
        <p:nvSpPr>
          <p:cNvPr id="19" name="TextBox 18"/>
          <p:cNvSpPr txBox="1"/>
          <p:nvPr/>
        </p:nvSpPr>
        <p:spPr>
          <a:xfrm>
            <a:off x="7358990" y="2431265"/>
            <a:ext cx="301660" cy="369332"/>
          </a:xfrm>
          <a:prstGeom prst="rect">
            <a:avLst/>
          </a:prstGeom>
          <a:noFill/>
        </p:spPr>
        <p:txBody>
          <a:bodyPr wrap="none" rtlCol="0">
            <a:spAutoFit/>
          </a:bodyPr>
          <a:lstStyle/>
          <a:p>
            <a:r>
              <a:rPr lang="en-US" kern="0" dirty="0">
                <a:solidFill>
                  <a:sysClr val="windowText" lastClr="000000"/>
                </a:solidFill>
              </a:rPr>
              <a:t>7</a:t>
            </a:r>
          </a:p>
        </p:txBody>
      </p:sp>
      <p:sp>
        <p:nvSpPr>
          <p:cNvPr id="20" name="TextBox 19"/>
          <p:cNvSpPr txBox="1"/>
          <p:nvPr/>
        </p:nvSpPr>
        <p:spPr>
          <a:xfrm>
            <a:off x="8398413" y="2139890"/>
            <a:ext cx="301660" cy="369332"/>
          </a:xfrm>
          <a:prstGeom prst="rect">
            <a:avLst/>
          </a:prstGeom>
          <a:noFill/>
        </p:spPr>
        <p:txBody>
          <a:bodyPr wrap="none" rtlCol="0">
            <a:spAutoFit/>
          </a:bodyPr>
          <a:lstStyle/>
          <a:p>
            <a:r>
              <a:rPr lang="en-US" kern="0" dirty="0">
                <a:solidFill>
                  <a:sysClr val="windowText" lastClr="000000"/>
                </a:solidFill>
              </a:rPr>
              <a:t>6</a:t>
            </a:r>
          </a:p>
        </p:txBody>
      </p:sp>
    </p:spTree>
    <p:extLst>
      <p:ext uri="{BB962C8B-B14F-4D97-AF65-F5344CB8AC3E}">
        <p14:creationId xmlns:p14="http://schemas.microsoft.com/office/powerpoint/2010/main" val="3834146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439A59B-806B-4B82-A7AE-9222AB3EE5C8}"/>
              </a:ext>
            </a:extLst>
          </p:cNvPr>
          <p:cNvGrpSpPr/>
          <p:nvPr/>
        </p:nvGrpSpPr>
        <p:grpSpPr>
          <a:xfrm>
            <a:off x="1334193" y="220287"/>
            <a:ext cx="9523614" cy="6167398"/>
            <a:chOff x="1334193" y="70658"/>
            <a:chExt cx="9523614" cy="6167398"/>
          </a:xfrm>
        </p:grpSpPr>
        <p:sp>
          <p:nvSpPr>
            <p:cNvPr id="4" name="TextBox 3">
              <a:extLst>
                <a:ext uri="{FF2B5EF4-FFF2-40B4-BE49-F238E27FC236}">
                  <a16:creationId xmlns:a16="http://schemas.microsoft.com/office/drawing/2014/main" id="{A146FC88-F1A8-4F0B-A0E4-BEA333B71961}"/>
                </a:ext>
              </a:extLst>
            </p:cNvPr>
            <p:cNvSpPr txBox="1"/>
            <p:nvPr/>
          </p:nvSpPr>
          <p:spPr>
            <a:xfrm>
              <a:off x="4217323" y="70658"/>
              <a:ext cx="3724102" cy="1569660"/>
            </a:xfrm>
            <a:prstGeom prst="rect">
              <a:avLst/>
            </a:prstGeom>
            <a:solidFill>
              <a:srgbClr val="D55E00"/>
            </a:solidFill>
          </p:spPr>
          <p:txBody>
            <a:bodyPr wrap="square" rtlCol="0">
              <a:spAutoFit/>
            </a:bodyPr>
            <a:lstStyle/>
            <a:p>
              <a:pPr algn="ctr"/>
              <a:endParaRPr lang="en-US" sz="3200" dirty="0"/>
            </a:p>
            <a:p>
              <a:pPr algn="ctr"/>
              <a:r>
                <a:rPr lang="en-US" sz="3200" dirty="0">
                  <a:latin typeface="Arial" panose="020B0604020202020204" pitchFamily="34" charset="0"/>
                  <a:cs typeface="Arial" panose="020B0604020202020204" pitchFamily="34" charset="0"/>
                </a:rPr>
                <a:t>Risk from predators</a:t>
              </a:r>
            </a:p>
            <a:p>
              <a:pPr algn="ctr"/>
              <a:endParaRPr lang="en-US" sz="3200" dirty="0"/>
            </a:p>
          </p:txBody>
        </p:sp>
        <p:sp>
          <p:nvSpPr>
            <p:cNvPr id="6" name="TextBox 5">
              <a:extLst>
                <a:ext uri="{FF2B5EF4-FFF2-40B4-BE49-F238E27FC236}">
                  <a16:creationId xmlns:a16="http://schemas.microsoft.com/office/drawing/2014/main" id="{8C93E005-7701-42E4-84D5-C8167389EEF2}"/>
                </a:ext>
              </a:extLst>
            </p:cNvPr>
            <p:cNvSpPr txBox="1"/>
            <p:nvPr/>
          </p:nvSpPr>
          <p:spPr>
            <a:xfrm>
              <a:off x="6499166" y="2304072"/>
              <a:ext cx="4358641" cy="1569660"/>
            </a:xfrm>
            <a:prstGeom prst="rect">
              <a:avLst/>
            </a:prstGeom>
            <a:solidFill>
              <a:srgbClr val="019E72"/>
            </a:solidFill>
          </p:spPr>
          <p:txBody>
            <a:bodyPr wrap="square" rtlCol="0">
              <a:spAutoFit/>
            </a:bodyPr>
            <a:lstStyle/>
            <a:p>
              <a:pPr algn="ctr"/>
              <a:endParaRPr lang="en-US" sz="3200" dirty="0"/>
            </a:p>
            <a:p>
              <a:pPr algn="ctr"/>
              <a:r>
                <a:rPr lang="en-US" sz="3200" dirty="0">
                  <a:latin typeface="Arial" panose="020B0604020202020204" pitchFamily="34" charset="0"/>
                  <a:cs typeface="Arial" panose="020B0604020202020204" pitchFamily="34" charset="0"/>
                </a:rPr>
                <a:t>Physiological response</a:t>
              </a:r>
            </a:p>
            <a:p>
              <a:pPr algn="ctr"/>
              <a:endParaRPr lang="en-US" sz="3200" dirty="0"/>
            </a:p>
          </p:txBody>
        </p:sp>
        <p:cxnSp>
          <p:nvCxnSpPr>
            <p:cNvPr id="10" name="Straight Arrow Connector 9">
              <a:extLst>
                <a:ext uri="{FF2B5EF4-FFF2-40B4-BE49-F238E27FC236}">
                  <a16:creationId xmlns:a16="http://schemas.microsoft.com/office/drawing/2014/main" id="{42D29B70-1EB8-4C8C-9168-6C25DE8FF1CF}"/>
                </a:ext>
              </a:extLst>
            </p:cNvPr>
            <p:cNvCxnSpPr>
              <a:cxnSpLocks/>
            </p:cNvCxnSpPr>
            <p:nvPr/>
          </p:nvCxnSpPr>
          <p:spPr>
            <a:xfrm>
              <a:off x="8091056" y="1675680"/>
              <a:ext cx="587431" cy="4288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1A50279-CD34-4099-8FF8-F55955C7D3A2}"/>
                </a:ext>
              </a:extLst>
            </p:cNvPr>
            <p:cNvSpPr txBox="1"/>
            <p:nvPr/>
          </p:nvSpPr>
          <p:spPr>
            <a:xfrm>
              <a:off x="1334193" y="2299631"/>
              <a:ext cx="4358641" cy="1569660"/>
            </a:xfrm>
            <a:prstGeom prst="rect">
              <a:avLst/>
            </a:prstGeom>
            <a:solidFill>
              <a:srgbClr val="019E72"/>
            </a:solidFill>
          </p:spPr>
          <p:txBody>
            <a:bodyPr wrap="square" rtlCol="0">
              <a:spAutoFit/>
            </a:bodyPr>
            <a:lstStyle/>
            <a:p>
              <a:pPr algn="ctr"/>
              <a:endParaRPr lang="en-US" sz="3200" dirty="0"/>
            </a:p>
            <a:p>
              <a:pPr algn="ctr"/>
              <a:r>
                <a:rPr lang="en-US" sz="3200" dirty="0">
                  <a:latin typeface="Arial" panose="020B0604020202020204" pitchFamily="34" charset="0"/>
                  <a:cs typeface="Arial" panose="020B0604020202020204" pitchFamily="34" charset="0"/>
                </a:rPr>
                <a:t>Behavioral response</a:t>
              </a:r>
            </a:p>
            <a:p>
              <a:pPr algn="ctr"/>
              <a:endParaRPr lang="en-US" sz="3200" dirty="0"/>
            </a:p>
          </p:txBody>
        </p:sp>
        <p:cxnSp>
          <p:nvCxnSpPr>
            <p:cNvPr id="18" name="Straight Arrow Connector 17">
              <a:extLst>
                <a:ext uri="{FF2B5EF4-FFF2-40B4-BE49-F238E27FC236}">
                  <a16:creationId xmlns:a16="http://schemas.microsoft.com/office/drawing/2014/main" id="{EBA3B302-C571-46B7-97DA-C0DBED739639}"/>
                </a:ext>
              </a:extLst>
            </p:cNvPr>
            <p:cNvCxnSpPr>
              <a:cxnSpLocks/>
            </p:cNvCxnSpPr>
            <p:nvPr/>
          </p:nvCxnSpPr>
          <p:spPr>
            <a:xfrm flipH="1">
              <a:off x="3513514" y="1675680"/>
              <a:ext cx="587431" cy="4288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81ACC79-D9BC-4499-943A-785036662F0C}"/>
                </a:ext>
              </a:extLst>
            </p:cNvPr>
            <p:cNvCxnSpPr>
              <a:cxnSpLocks/>
            </p:cNvCxnSpPr>
            <p:nvPr/>
          </p:nvCxnSpPr>
          <p:spPr>
            <a:xfrm>
              <a:off x="3513514" y="4057489"/>
              <a:ext cx="587431" cy="4288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02CD172-6A36-4E68-BB45-30368D7341E0}"/>
                </a:ext>
              </a:extLst>
            </p:cNvPr>
            <p:cNvCxnSpPr>
              <a:cxnSpLocks/>
            </p:cNvCxnSpPr>
            <p:nvPr/>
          </p:nvCxnSpPr>
          <p:spPr>
            <a:xfrm flipH="1">
              <a:off x="8091055" y="4056650"/>
              <a:ext cx="587431" cy="4288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3CCD2FEE-4406-446D-AA24-950D3961CE7F}"/>
                </a:ext>
              </a:extLst>
            </p:cNvPr>
            <p:cNvSpPr txBox="1"/>
            <p:nvPr/>
          </p:nvSpPr>
          <p:spPr>
            <a:xfrm>
              <a:off x="3873731" y="4668396"/>
              <a:ext cx="4444537" cy="1569660"/>
            </a:xfrm>
            <a:prstGeom prst="rect">
              <a:avLst/>
            </a:prstGeom>
            <a:solidFill>
              <a:srgbClr val="0072B2"/>
            </a:solidFill>
          </p:spPr>
          <p:txBody>
            <a:bodyPr wrap="square" rtlCol="0">
              <a:spAutoFit/>
            </a:bodyPr>
            <a:lstStyle/>
            <a:p>
              <a:pPr algn="ctr"/>
              <a:endParaRPr lang="en-US" sz="3200" dirty="0"/>
            </a:p>
            <a:p>
              <a:pPr algn="ctr"/>
              <a:r>
                <a:rPr lang="en-US" sz="3200" dirty="0">
                  <a:latin typeface="Arial" panose="020B0604020202020204" pitchFamily="34" charset="0"/>
                  <a:cs typeface="Arial" panose="020B0604020202020204" pitchFamily="34" charset="0"/>
                </a:rPr>
                <a:t>Reductions in fitness</a:t>
              </a:r>
            </a:p>
            <a:p>
              <a:pPr algn="ctr"/>
              <a:endParaRPr lang="en-US" sz="3200" dirty="0"/>
            </a:p>
          </p:txBody>
        </p:sp>
      </p:grpSp>
    </p:spTree>
    <p:extLst>
      <p:ext uri="{BB962C8B-B14F-4D97-AF65-F5344CB8AC3E}">
        <p14:creationId xmlns:p14="http://schemas.microsoft.com/office/powerpoint/2010/main" val="4023893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37DC6A-9698-4A1C-B31C-6BB5BB00E923}"/>
              </a:ext>
            </a:extLst>
          </p:cNvPr>
          <p:cNvSpPr txBox="1"/>
          <p:nvPr/>
        </p:nvSpPr>
        <p:spPr>
          <a:xfrm>
            <a:off x="4553744" y="1099125"/>
            <a:ext cx="2865402" cy="830997"/>
          </a:xfrm>
          <a:prstGeom prst="rect">
            <a:avLst/>
          </a:prstGeom>
          <a:solidFill>
            <a:srgbClr val="D55E00"/>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Risk from predators</a:t>
            </a:r>
          </a:p>
          <a:p>
            <a:pPr algn="ctr"/>
            <a:endParaRPr lang="en-US" sz="1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60E6B9B-90F3-43E9-9132-0A166E0EF13B}"/>
              </a:ext>
            </a:extLst>
          </p:cNvPr>
          <p:cNvSpPr txBox="1"/>
          <p:nvPr/>
        </p:nvSpPr>
        <p:spPr>
          <a:xfrm>
            <a:off x="6536771" y="2804108"/>
            <a:ext cx="1995005" cy="830997"/>
          </a:xfrm>
          <a:prstGeom prst="rect">
            <a:avLst/>
          </a:prstGeom>
          <a:solidFill>
            <a:srgbClr val="019E7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Physiology</a:t>
            </a:r>
          </a:p>
          <a:p>
            <a:pPr algn="ctr"/>
            <a:endParaRPr lang="en-US" sz="1200" dirty="0">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6D39DDEB-BD30-451B-BBCA-B986CF6F468C}"/>
              </a:ext>
            </a:extLst>
          </p:cNvPr>
          <p:cNvCxnSpPr>
            <a:cxnSpLocks/>
          </p:cNvCxnSpPr>
          <p:nvPr/>
        </p:nvCxnSpPr>
        <p:spPr>
          <a:xfrm>
            <a:off x="6880215" y="2085965"/>
            <a:ext cx="538931"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7AFFC90-8B70-4474-8957-78B882951A20}"/>
              </a:ext>
            </a:extLst>
          </p:cNvPr>
          <p:cNvSpPr txBox="1"/>
          <p:nvPr/>
        </p:nvSpPr>
        <p:spPr>
          <a:xfrm>
            <a:off x="3466697" y="2804108"/>
            <a:ext cx="1995005" cy="830997"/>
          </a:xfrm>
          <a:prstGeom prst="rect">
            <a:avLst/>
          </a:prstGeom>
          <a:solidFill>
            <a:srgbClr val="019E7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Behavior</a:t>
            </a:r>
          </a:p>
          <a:p>
            <a:pPr algn="ctr"/>
            <a:endParaRPr lang="en-US" sz="120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239053B1-F253-4FCF-9A5D-8C57FBD2B735}"/>
              </a:ext>
            </a:extLst>
          </p:cNvPr>
          <p:cNvCxnSpPr>
            <a:cxnSpLocks/>
          </p:cNvCxnSpPr>
          <p:nvPr/>
        </p:nvCxnSpPr>
        <p:spPr>
          <a:xfrm flipH="1">
            <a:off x="4464200" y="2085965"/>
            <a:ext cx="456935"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DE7F338-1284-4C9B-8FFF-D70DD89AD8DC}"/>
              </a:ext>
            </a:extLst>
          </p:cNvPr>
          <p:cNvSpPr txBox="1"/>
          <p:nvPr/>
        </p:nvSpPr>
        <p:spPr>
          <a:xfrm>
            <a:off x="4276585" y="4512380"/>
            <a:ext cx="3419720" cy="830997"/>
          </a:xfrm>
          <a:prstGeom prst="rect">
            <a:avLst/>
          </a:prstGeom>
          <a:solidFill>
            <a:srgbClr val="0072B2"/>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Reductions in fitness</a:t>
            </a:r>
          </a:p>
          <a:p>
            <a:pPr algn="ctr"/>
            <a:endParaRPr lang="en-US" sz="1200" dirty="0">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AF8483D0-C66C-4D2D-B59F-51D576EA492F}"/>
              </a:ext>
            </a:extLst>
          </p:cNvPr>
          <p:cNvCxnSpPr>
            <a:cxnSpLocks/>
          </p:cNvCxnSpPr>
          <p:nvPr/>
        </p:nvCxnSpPr>
        <p:spPr>
          <a:xfrm flipH="1">
            <a:off x="6978837" y="3775202"/>
            <a:ext cx="456935"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99B0870-842C-47C3-AC9F-31A4712EE7A9}"/>
              </a:ext>
            </a:extLst>
          </p:cNvPr>
          <p:cNvCxnSpPr>
            <a:cxnSpLocks/>
          </p:cNvCxnSpPr>
          <p:nvPr/>
        </p:nvCxnSpPr>
        <p:spPr>
          <a:xfrm>
            <a:off x="4394622" y="3775202"/>
            <a:ext cx="538931" cy="57804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387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grpSp>
        <p:nvGrpSpPr>
          <p:cNvPr id="1311" name="Google Shape;1311;p75"/>
          <p:cNvGrpSpPr/>
          <p:nvPr/>
        </p:nvGrpSpPr>
        <p:grpSpPr>
          <a:xfrm>
            <a:off x="292516" y="3422904"/>
            <a:ext cx="4230017" cy="1021834"/>
            <a:chOff x="251572" y="5251711"/>
            <a:chExt cx="4230017" cy="1021834"/>
          </a:xfrm>
        </p:grpSpPr>
        <p:sp>
          <p:nvSpPr>
            <p:cNvPr id="1313" name="Google Shape;1313;p75"/>
            <p:cNvSpPr/>
            <p:nvPr/>
          </p:nvSpPr>
          <p:spPr>
            <a:xfrm>
              <a:off x="251572" y="5413969"/>
              <a:ext cx="4230017" cy="859576"/>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4" name="Google Shape;1314;p75"/>
            <p:cNvSpPr/>
            <p:nvPr/>
          </p:nvSpPr>
          <p:spPr>
            <a:xfrm rot="-355864" flipH="1">
              <a:off x="2084184" y="5251711"/>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5" name="Google Shape;1315;p75"/>
            <p:cNvSpPr/>
            <p:nvPr/>
          </p:nvSpPr>
          <p:spPr>
            <a:xfrm rot="-355864" flipH="1">
              <a:off x="2594956" y="539292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6" name="Google Shape;1316;p75"/>
            <p:cNvSpPr/>
            <p:nvPr/>
          </p:nvSpPr>
          <p:spPr>
            <a:xfrm rot="-355864" flipH="1">
              <a:off x="2011448" y="546478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7" name="Google Shape;1317;p75"/>
            <p:cNvSpPr/>
            <p:nvPr/>
          </p:nvSpPr>
          <p:spPr>
            <a:xfrm rot="-355864" flipH="1">
              <a:off x="1792388" y="534468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8" name="Google Shape;1318;p75"/>
            <p:cNvSpPr/>
            <p:nvPr/>
          </p:nvSpPr>
          <p:spPr>
            <a:xfrm rot="-355864" flipH="1">
              <a:off x="1526201" y="545189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9" name="Google Shape;1319;p75"/>
            <p:cNvSpPr/>
            <p:nvPr/>
          </p:nvSpPr>
          <p:spPr>
            <a:xfrm rot="-355864" flipH="1">
              <a:off x="1236952" y="5569433"/>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0" name="Google Shape;1320;p75"/>
            <p:cNvSpPr/>
            <p:nvPr/>
          </p:nvSpPr>
          <p:spPr>
            <a:xfrm rot="-355864" flipH="1">
              <a:off x="2655129" y="5574932"/>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1" name="Google Shape;1321;p75"/>
            <p:cNvSpPr/>
            <p:nvPr/>
          </p:nvSpPr>
          <p:spPr>
            <a:xfrm rot="-355864" flipH="1">
              <a:off x="2422922" y="541870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2" name="Google Shape;1322;p75"/>
            <p:cNvSpPr/>
            <p:nvPr/>
          </p:nvSpPr>
          <p:spPr>
            <a:xfrm rot="-355864" flipH="1">
              <a:off x="2382444" y="5605333"/>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23" name="Google Shape;1323;p75"/>
            <p:cNvGrpSpPr/>
            <p:nvPr/>
          </p:nvGrpSpPr>
          <p:grpSpPr>
            <a:xfrm>
              <a:off x="2919417" y="5568010"/>
              <a:ext cx="307284" cy="226897"/>
              <a:chOff x="8677498" y="2294860"/>
              <a:chExt cx="1756971" cy="1111998"/>
            </a:xfrm>
          </p:grpSpPr>
          <p:sp>
            <p:nvSpPr>
              <p:cNvPr id="1324" name="Google Shape;1324;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5" name="Google Shape;1325;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6" name="Google Shape;1326;p75"/>
            <p:cNvGrpSpPr/>
            <p:nvPr/>
          </p:nvGrpSpPr>
          <p:grpSpPr>
            <a:xfrm rot="356036" flipH="1">
              <a:off x="2094834" y="5285314"/>
              <a:ext cx="307284" cy="227612"/>
              <a:chOff x="9317728" y="1966623"/>
              <a:chExt cx="1756969" cy="1115503"/>
            </a:xfrm>
          </p:grpSpPr>
          <p:sp>
            <p:nvSpPr>
              <p:cNvPr id="1327" name="Google Shape;1327;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8" name="Google Shape;1328;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9" name="Google Shape;1329;p75"/>
            <p:cNvGrpSpPr/>
            <p:nvPr/>
          </p:nvGrpSpPr>
          <p:grpSpPr>
            <a:xfrm flipH="1">
              <a:off x="1591970" y="5548703"/>
              <a:ext cx="307284" cy="226897"/>
              <a:chOff x="8677498" y="2294860"/>
              <a:chExt cx="1756971" cy="1111998"/>
            </a:xfrm>
          </p:grpSpPr>
          <p:sp>
            <p:nvSpPr>
              <p:cNvPr id="1330" name="Google Shape;1330;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1" name="Google Shape;1331;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32" name="Google Shape;1332;p75"/>
            <p:cNvSpPr/>
            <p:nvPr/>
          </p:nvSpPr>
          <p:spPr>
            <a:xfrm rot="-355864" flipH="1">
              <a:off x="1636589" y="5643377"/>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3" name="Google Shape;1333;p75"/>
            <p:cNvSpPr/>
            <p:nvPr/>
          </p:nvSpPr>
          <p:spPr>
            <a:xfrm rot="-355864" flipH="1">
              <a:off x="1993774" y="5654238"/>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4" name="Google Shape;1334;p75"/>
            <p:cNvSpPr/>
            <p:nvPr/>
          </p:nvSpPr>
          <p:spPr>
            <a:xfrm rot="-10365302" flipH="1">
              <a:off x="2533970" y="564423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5" name="Google Shape;1335;p75"/>
            <p:cNvSpPr/>
            <p:nvPr/>
          </p:nvSpPr>
          <p:spPr>
            <a:xfrm rot="-5039159">
              <a:off x="2638391" y="556848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6" name="Google Shape;1336;p75"/>
            <p:cNvSpPr/>
            <p:nvPr/>
          </p:nvSpPr>
          <p:spPr>
            <a:xfrm rot="-10365302" flipH="1">
              <a:off x="2075989" y="5675171"/>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7" name="Google Shape;1337;p75"/>
            <p:cNvSpPr/>
            <p:nvPr/>
          </p:nvSpPr>
          <p:spPr>
            <a:xfrm rot="-5039159">
              <a:off x="2180410" y="5599420"/>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126" name="Straight Arrow Connector 125">
            <a:extLst>
              <a:ext uri="{FF2B5EF4-FFF2-40B4-BE49-F238E27FC236}">
                <a16:creationId xmlns:a16="http://schemas.microsoft.com/office/drawing/2014/main" id="{23DAC0A5-6584-4020-BA10-90A3959B6D5D}"/>
              </a:ext>
            </a:extLst>
          </p:cNvPr>
          <p:cNvCxnSpPr/>
          <p:nvPr/>
        </p:nvCxnSpPr>
        <p:spPr>
          <a:xfrm>
            <a:off x="253237" y="4743526"/>
            <a:ext cx="337727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5AD964AC-2206-4D33-BC6D-BA43091B9E57}"/>
              </a:ext>
            </a:extLst>
          </p:cNvPr>
          <p:cNvSpPr txBox="1"/>
          <p:nvPr/>
        </p:nvSpPr>
        <p:spPr>
          <a:xfrm>
            <a:off x="1531077" y="4543471"/>
            <a:ext cx="817176"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1.5 m</a:t>
            </a:r>
          </a:p>
        </p:txBody>
      </p:sp>
    </p:spTree>
    <p:extLst>
      <p:ext uri="{BB962C8B-B14F-4D97-AF65-F5344CB8AC3E}">
        <p14:creationId xmlns:p14="http://schemas.microsoft.com/office/powerpoint/2010/main" val="2846143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76" name="Google Shape;1276;p75"/>
          <p:cNvSpPr/>
          <p:nvPr/>
        </p:nvSpPr>
        <p:spPr>
          <a:xfrm>
            <a:off x="1232031" y="1214615"/>
            <a:ext cx="258275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2E75B5"/>
                </a:solidFill>
                <a:latin typeface="Arial"/>
                <a:ea typeface="Arial"/>
                <a:cs typeface="Arial"/>
                <a:sym typeface="Arial"/>
              </a:rPr>
              <a:t>Low sublethal + </a:t>
            </a:r>
            <a:endParaRPr dirty="0"/>
          </a:p>
          <a:p>
            <a:pPr marL="0" marR="0" lvl="0" indent="0" algn="ctr" rtl="0">
              <a:spcBef>
                <a:spcPts val="0"/>
              </a:spcBef>
              <a:spcAft>
                <a:spcPts val="0"/>
              </a:spcAft>
              <a:buNone/>
            </a:pPr>
            <a:r>
              <a:rPr lang="en-US" sz="2400" b="1" dirty="0">
                <a:solidFill>
                  <a:srgbClr val="2E75B5"/>
                </a:solidFill>
                <a:latin typeface="Arial"/>
                <a:ea typeface="Arial"/>
                <a:cs typeface="Arial"/>
                <a:sym typeface="Arial"/>
              </a:rPr>
              <a:t>no lethal effects</a:t>
            </a:r>
            <a:endParaRPr dirty="0"/>
          </a:p>
        </p:txBody>
      </p:sp>
      <p:sp>
        <p:nvSpPr>
          <p:cNvPr id="1277" name="Google Shape;1277;p75"/>
          <p:cNvSpPr/>
          <p:nvPr/>
        </p:nvSpPr>
        <p:spPr>
          <a:xfrm>
            <a:off x="5428629" y="1214850"/>
            <a:ext cx="256672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36A859"/>
                </a:solidFill>
                <a:latin typeface="Arial"/>
                <a:ea typeface="Arial"/>
                <a:cs typeface="Arial"/>
                <a:sym typeface="Arial"/>
              </a:rPr>
              <a:t>High sublethal +</a:t>
            </a:r>
            <a:endParaRPr dirty="0"/>
          </a:p>
          <a:p>
            <a:pPr marL="0" marR="0" lvl="0" indent="0" algn="ctr" rtl="0">
              <a:spcBef>
                <a:spcPts val="0"/>
              </a:spcBef>
              <a:spcAft>
                <a:spcPts val="0"/>
              </a:spcAft>
              <a:buNone/>
            </a:pPr>
            <a:r>
              <a:rPr lang="en-US" sz="2400" b="1" dirty="0">
                <a:solidFill>
                  <a:srgbClr val="36A859"/>
                </a:solidFill>
                <a:latin typeface="Arial"/>
                <a:ea typeface="Arial"/>
                <a:cs typeface="Arial"/>
                <a:sym typeface="Arial"/>
              </a:rPr>
              <a:t>no lethal effects</a:t>
            </a:r>
            <a:endParaRPr dirty="0"/>
          </a:p>
        </p:txBody>
      </p:sp>
      <p:sp>
        <p:nvSpPr>
          <p:cNvPr id="1278" name="Google Shape;1278;p75"/>
          <p:cNvSpPr/>
          <p:nvPr/>
        </p:nvSpPr>
        <p:spPr>
          <a:xfrm>
            <a:off x="8640735" y="1207028"/>
            <a:ext cx="361281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rgbClr val="E47802"/>
                </a:solidFill>
                <a:latin typeface="Arial"/>
                <a:ea typeface="Arial"/>
                <a:cs typeface="Arial"/>
                <a:sym typeface="Arial"/>
              </a:rPr>
              <a:t>High sublethal +</a:t>
            </a:r>
            <a:endParaRPr dirty="0"/>
          </a:p>
          <a:p>
            <a:pPr marL="0" marR="0" lvl="0" indent="0" algn="ctr" rtl="0">
              <a:spcBef>
                <a:spcPts val="0"/>
              </a:spcBef>
              <a:spcAft>
                <a:spcPts val="0"/>
              </a:spcAft>
              <a:buNone/>
            </a:pPr>
            <a:r>
              <a:rPr lang="en-US" sz="2400" b="1" dirty="0">
                <a:solidFill>
                  <a:srgbClr val="E47802"/>
                </a:solidFill>
                <a:latin typeface="Arial"/>
                <a:ea typeface="Arial"/>
                <a:cs typeface="Arial"/>
                <a:sym typeface="Arial"/>
              </a:rPr>
              <a:t>lethal effects</a:t>
            </a:r>
            <a:endParaRPr dirty="0"/>
          </a:p>
        </p:txBody>
      </p:sp>
      <p:sp>
        <p:nvSpPr>
          <p:cNvPr id="1279" name="Google Shape;1279;p75"/>
          <p:cNvSpPr/>
          <p:nvPr/>
        </p:nvSpPr>
        <p:spPr>
          <a:xfrm>
            <a:off x="235894" y="5101933"/>
            <a:ext cx="11720212" cy="859576"/>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3200" dirty="0">
                <a:solidFill>
                  <a:srgbClr val="000000"/>
                </a:solidFill>
                <a:latin typeface="Arial"/>
                <a:ea typeface="Arial"/>
                <a:cs typeface="Arial"/>
                <a:sym typeface="Arial"/>
              </a:rPr>
              <a:t>20 gobies per reef: 5 males + 15 females (5 gravid)</a:t>
            </a:r>
            <a:endParaRPr dirty="0"/>
          </a:p>
        </p:txBody>
      </p:sp>
      <p:sp>
        <p:nvSpPr>
          <p:cNvPr id="1281" name="Google Shape;1281;p75"/>
          <p:cNvSpPr/>
          <p:nvPr/>
        </p:nvSpPr>
        <p:spPr>
          <a:xfrm>
            <a:off x="1417979" y="371234"/>
            <a:ext cx="2210862"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2E75B5"/>
                </a:solidFill>
                <a:latin typeface="Arial"/>
                <a:ea typeface="Arial"/>
                <a:cs typeface="Arial"/>
                <a:sym typeface="Arial"/>
              </a:rPr>
              <a:t>Low risk</a:t>
            </a:r>
            <a:endParaRPr dirty="0"/>
          </a:p>
        </p:txBody>
      </p:sp>
      <p:sp>
        <p:nvSpPr>
          <p:cNvPr id="1282" name="Google Shape;1282;p75"/>
          <p:cNvSpPr/>
          <p:nvPr/>
        </p:nvSpPr>
        <p:spPr>
          <a:xfrm>
            <a:off x="5191776" y="371235"/>
            <a:ext cx="303159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36A859"/>
                </a:solidFill>
                <a:latin typeface="Arial"/>
                <a:ea typeface="Arial"/>
                <a:cs typeface="Arial"/>
                <a:sym typeface="Arial"/>
              </a:rPr>
              <a:t>Medium risk</a:t>
            </a:r>
            <a:endParaRPr dirty="0"/>
          </a:p>
        </p:txBody>
      </p:sp>
      <p:sp>
        <p:nvSpPr>
          <p:cNvPr id="1283" name="Google Shape;1283;p75"/>
          <p:cNvSpPr/>
          <p:nvPr/>
        </p:nvSpPr>
        <p:spPr>
          <a:xfrm>
            <a:off x="7985513" y="367235"/>
            <a:ext cx="493776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E47802"/>
                </a:solidFill>
                <a:latin typeface="Arial"/>
                <a:ea typeface="Arial"/>
                <a:cs typeface="Arial"/>
                <a:sym typeface="Arial"/>
              </a:rPr>
              <a:t>High risk</a:t>
            </a:r>
            <a:endParaRPr dirty="0"/>
          </a:p>
        </p:txBody>
      </p:sp>
      <p:grpSp>
        <p:nvGrpSpPr>
          <p:cNvPr id="1311" name="Google Shape;1311;p75"/>
          <p:cNvGrpSpPr/>
          <p:nvPr/>
        </p:nvGrpSpPr>
        <p:grpSpPr>
          <a:xfrm>
            <a:off x="251449" y="2258786"/>
            <a:ext cx="4271084" cy="2185952"/>
            <a:chOff x="210505" y="4087593"/>
            <a:chExt cx="4271084" cy="2185952"/>
          </a:xfrm>
        </p:grpSpPr>
        <p:cxnSp>
          <p:nvCxnSpPr>
            <p:cNvPr id="1312" name="Google Shape;1312;p75"/>
            <p:cNvCxnSpPr/>
            <p:nvPr/>
          </p:nvCxnSpPr>
          <p:spPr>
            <a:xfrm flipH="1">
              <a:off x="1087781" y="4087593"/>
              <a:ext cx="8273" cy="1344336"/>
            </a:xfrm>
            <a:prstGeom prst="straightConnector1">
              <a:avLst/>
            </a:prstGeom>
            <a:noFill/>
            <a:ln w="38100" cap="flat" cmpd="sng">
              <a:solidFill>
                <a:srgbClr val="767171"/>
              </a:solidFill>
              <a:prstDash val="solid"/>
              <a:miter lim="800000"/>
              <a:headEnd type="none" w="sm" len="sm"/>
              <a:tailEnd type="none" w="sm" len="sm"/>
            </a:ln>
          </p:spPr>
        </p:cxnSp>
        <p:sp>
          <p:nvSpPr>
            <p:cNvPr id="1313" name="Google Shape;1313;p75"/>
            <p:cNvSpPr/>
            <p:nvPr/>
          </p:nvSpPr>
          <p:spPr>
            <a:xfrm>
              <a:off x="251572" y="5413969"/>
              <a:ext cx="4230017" cy="859576"/>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4" name="Google Shape;1314;p75"/>
            <p:cNvSpPr/>
            <p:nvPr/>
          </p:nvSpPr>
          <p:spPr>
            <a:xfrm rot="-355864" flipH="1">
              <a:off x="2084184" y="5251711"/>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5" name="Google Shape;1315;p75"/>
            <p:cNvSpPr/>
            <p:nvPr/>
          </p:nvSpPr>
          <p:spPr>
            <a:xfrm rot="-355864" flipH="1">
              <a:off x="2594956" y="539292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6" name="Google Shape;1316;p75"/>
            <p:cNvSpPr/>
            <p:nvPr/>
          </p:nvSpPr>
          <p:spPr>
            <a:xfrm rot="-355864" flipH="1">
              <a:off x="2011448" y="546478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7" name="Google Shape;1317;p75"/>
            <p:cNvSpPr/>
            <p:nvPr/>
          </p:nvSpPr>
          <p:spPr>
            <a:xfrm rot="-355864" flipH="1">
              <a:off x="1792388" y="534468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8" name="Google Shape;1318;p75"/>
            <p:cNvSpPr/>
            <p:nvPr/>
          </p:nvSpPr>
          <p:spPr>
            <a:xfrm rot="-355864" flipH="1">
              <a:off x="1526201" y="545189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9" name="Google Shape;1319;p75"/>
            <p:cNvSpPr/>
            <p:nvPr/>
          </p:nvSpPr>
          <p:spPr>
            <a:xfrm rot="-355864" flipH="1">
              <a:off x="1236952" y="5569433"/>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0" name="Google Shape;1320;p75"/>
            <p:cNvSpPr/>
            <p:nvPr/>
          </p:nvSpPr>
          <p:spPr>
            <a:xfrm rot="-355864" flipH="1">
              <a:off x="2655129" y="5574932"/>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1" name="Google Shape;1321;p75"/>
            <p:cNvSpPr/>
            <p:nvPr/>
          </p:nvSpPr>
          <p:spPr>
            <a:xfrm rot="-355864" flipH="1">
              <a:off x="2422922" y="541870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2" name="Google Shape;1322;p75"/>
            <p:cNvSpPr/>
            <p:nvPr/>
          </p:nvSpPr>
          <p:spPr>
            <a:xfrm rot="-355864" flipH="1">
              <a:off x="2382444" y="5605333"/>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23" name="Google Shape;1323;p75"/>
            <p:cNvGrpSpPr/>
            <p:nvPr/>
          </p:nvGrpSpPr>
          <p:grpSpPr>
            <a:xfrm>
              <a:off x="2919417" y="5568010"/>
              <a:ext cx="307284" cy="226897"/>
              <a:chOff x="8677498" y="2294860"/>
              <a:chExt cx="1756971" cy="1111998"/>
            </a:xfrm>
          </p:grpSpPr>
          <p:sp>
            <p:nvSpPr>
              <p:cNvPr id="1324" name="Google Shape;1324;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5" name="Google Shape;1325;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6" name="Google Shape;1326;p75"/>
            <p:cNvGrpSpPr/>
            <p:nvPr/>
          </p:nvGrpSpPr>
          <p:grpSpPr>
            <a:xfrm rot="356036" flipH="1">
              <a:off x="2094834" y="5285314"/>
              <a:ext cx="307284" cy="227612"/>
              <a:chOff x="9317728" y="1966623"/>
              <a:chExt cx="1756969" cy="1115503"/>
            </a:xfrm>
          </p:grpSpPr>
          <p:sp>
            <p:nvSpPr>
              <p:cNvPr id="1327" name="Google Shape;1327;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28" name="Google Shape;1328;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29" name="Google Shape;1329;p75"/>
            <p:cNvGrpSpPr/>
            <p:nvPr/>
          </p:nvGrpSpPr>
          <p:grpSpPr>
            <a:xfrm flipH="1">
              <a:off x="1591970" y="5548703"/>
              <a:ext cx="307284" cy="226897"/>
              <a:chOff x="8677498" y="2294860"/>
              <a:chExt cx="1756971" cy="1111998"/>
            </a:xfrm>
          </p:grpSpPr>
          <p:sp>
            <p:nvSpPr>
              <p:cNvPr id="1330" name="Google Shape;1330;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1" name="Google Shape;1331;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32" name="Google Shape;1332;p75"/>
            <p:cNvSpPr/>
            <p:nvPr/>
          </p:nvSpPr>
          <p:spPr>
            <a:xfrm rot="-355864" flipH="1">
              <a:off x="1636589" y="5643377"/>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3" name="Google Shape;1333;p75"/>
            <p:cNvSpPr/>
            <p:nvPr/>
          </p:nvSpPr>
          <p:spPr>
            <a:xfrm rot="-355864" flipH="1">
              <a:off x="1993774" y="5654238"/>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4" name="Google Shape;1334;p75"/>
            <p:cNvSpPr/>
            <p:nvPr/>
          </p:nvSpPr>
          <p:spPr>
            <a:xfrm rot="-10365302" flipH="1">
              <a:off x="2533970" y="564423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5" name="Google Shape;1335;p75"/>
            <p:cNvSpPr/>
            <p:nvPr/>
          </p:nvSpPr>
          <p:spPr>
            <a:xfrm rot="-5039159">
              <a:off x="2638391" y="556848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6" name="Google Shape;1336;p75"/>
            <p:cNvSpPr/>
            <p:nvPr/>
          </p:nvSpPr>
          <p:spPr>
            <a:xfrm rot="-10365302" flipH="1">
              <a:off x="2075989" y="5675171"/>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7" name="Google Shape;1337;p75"/>
            <p:cNvSpPr/>
            <p:nvPr/>
          </p:nvSpPr>
          <p:spPr>
            <a:xfrm rot="-5039159">
              <a:off x="2180410" y="5599420"/>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8" name="Google Shape;1338;p75"/>
            <p:cNvSpPr/>
            <p:nvPr/>
          </p:nvSpPr>
          <p:spPr>
            <a:xfrm>
              <a:off x="210505" y="4087593"/>
              <a:ext cx="4271083" cy="2185952"/>
            </a:xfrm>
            <a:prstGeom prst="cube">
              <a:avLst>
                <a:gd name="adj" fmla="val 39709"/>
              </a:avLst>
            </a:prstGeom>
            <a:blipFill rotWithShape="1">
              <a:blip r:embed="rId3">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39" name="Google Shape;1339;p75"/>
          <p:cNvGrpSpPr/>
          <p:nvPr/>
        </p:nvGrpSpPr>
        <p:grpSpPr>
          <a:xfrm>
            <a:off x="5294243" y="2966782"/>
            <a:ext cx="2723724" cy="1459518"/>
            <a:chOff x="5253299" y="4795589"/>
            <a:chExt cx="2723724" cy="1459518"/>
          </a:xfrm>
        </p:grpSpPr>
        <p:cxnSp>
          <p:nvCxnSpPr>
            <p:cNvPr id="1340" name="Google Shape;1340;p75"/>
            <p:cNvCxnSpPr/>
            <p:nvPr/>
          </p:nvCxnSpPr>
          <p:spPr>
            <a:xfrm flipH="1">
              <a:off x="5749513" y="4804188"/>
              <a:ext cx="8392" cy="1007023"/>
            </a:xfrm>
            <a:prstGeom prst="straightConnector1">
              <a:avLst/>
            </a:prstGeom>
            <a:noFill/>
            <a:ln w="38100" cap="flat" cmpd="sng">
              <a:solidFill>
                <a:srgbClr val="767171"/>
              </a:solidFill>
              <a:prstDash val="solid"/>
              <a:miter lim="800000"/>
              <a:headEnd type="none" w="sm" len="sm"/>
              <a:tailEnd type="none" w="sm" len="sm"/>
            </a:ln>
          </p:spPr>
        </p:cxnSp>
        <p:sp>
          <p:nvSpPr>
            <p:cNvPr id="1341" name="Google Shape;1341;p75"/>
            <p:cNvSpPr/>
            <p:nvPr/>
          </p:nvSpPr>
          <p:spPr>
            <a:xfrm>
              <a:off x="5345761" y="5736606"/>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2" name="Google Shape;1342;p75"/>
            <p:cNvSpPr/>
            <p:nvPr/>
          </p:nvSpPr>
          <p:spPr>
            <a:xfrm rot="-355864" flipH="1">
              <a:off x="6473157" y="5348000"/>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3" name="Google Shape;1343;p75"/>
            <p:cNvSpPr/>
            <p:nvPr/>
          </p:nvSpPr>
          <p:spPr>
            <a:xfrm rot="-355864" flipH="1">
              <a:off x="6983929" y="548921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4" name="Google Shape;1344;p75"/>
            <p:cNvSpPr/>
            <p:nvPr/>
          </p:nvSpPr>
          <p:spPr>
            <a:xfrm rot="-355864" flipH="1">
              <a:off x="6400421" y="556107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5" name="Google Shape;1345;p75"/>
            <p:cNvSpPr/>
            <p:nvPr/>
          </p:nvSpPr>
          <p:spPr>
            <a:xfrm rot="-355864" flipH="1">
              <a:off x="6181361" y="544096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6" name="Google Shape;1346;p75"/>
            <p:cNvSpPr/>
            <p:nvPr/>
          </p:nvSpPr>
          <p:spPr>
            <a:xfrm rot="-355864" flipH="1">
              <a:off x="5915174" y="5548183"/>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7" name="Google Shape;1347;p75"/>
            <p:cNvSpPr/>
            <p:nvPr/>
          </p:nvSpPr>
          <p:spPr>
            <a:xfrm rot="-355864" flipH="1">
              <a:off x="5625925" y="5665722"/>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8" name="Google Shape;1348;p75"/>
            <p:cNvSpPr/>
            <p:nvPr/>
          </p:nvSpPr>
          <p:spPr>
            <a:xfrm rot="-355864" flipH="1">
              <a:off x="7044102" y="5671221"/>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9" name="Google Shape;1349;p75"/>
            <p:cNvSpPr/>
            <p:nvPr/>
          </p:nvSpPr>
          <p:spPr>
            <a:xfrm rot="-355864" flipH="1">
              <a:off x="6811895" y="5514997"/>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0" name="Google Shape;1350;p75"/>
            <p:cNvSpPr/>
            <p:nvPr/>
          </p:nvSpPr>
          <p:spPr>
            <a:xfrm rot="-355864" flipH="1">
              <a:off x="6771417" y="5701622"/>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51" name="Google Shape;1351;p75"/>
            <p:cNvGrpSpPr/>
            <p:nvPr/>
          </p:nvGrpSpPr>
          <p:grpSpPr>
            <a:xfrm>
              <a:off x="7308391" y="5664299"/>
              <a:ext cx="307284" cy="226897"/>
              <a:chOff x="8677498" y="2294860"/>
              <a:chExt cx="1756971" cy="1111998"/>
            </a:xfrm>
          </p:grpSpPr>
          <p:sp>
            <p:nvSpPr>
              <p:cNvPr id="1352" name="Google Shape;1352;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3" name="Google Shape;1353;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54" name="Google Shape;1354;p75"/>
            <p:cNvGrpSpPr/>
            <p:nvPr/>
          </p:nvGrpSpPr>
          <p:grpSpPr>
            <a:xfrm rot="356036" flipH="1">
              <a:off x="6483807" y="5381603"/>
              <a:ext cx="307284" cy="227612"/>
              <a:chOff x="9317728" y="1966623"/>
              <a:chExt cx="1756969" cy="1115503"/>
            </a:xfrm>
          </p:grpSpPr>
          <p:sp>
            <p:nvSpPr>
              <p:cNvPr id="1355" name="Google Shape;1355;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6" name="Google Shape;1356;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57" name="Google Shape;1357;p75"/>
            <p:cNvGrpSpPr/>
            <p:nvPr/>
          </p:nvGrpSpPr>
          <p:grpSpPr>
            <a:xfrm flipH="1">
              <a:off x="5980943" y="5644992"/>
              <a:ext cx="307284" cy="226897"/>
              <a:chOff x="8677498" y="2294860"/>
              <a:chExt cx="1756971" cy="1111998"/>
            </a:xfrm>
          </p:grpSpPr>
          <p:sp>
            <p:nvSpPr>
              <p:cNvPr id="1358" name="Google Shape;1358;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59" name="Google Shape;1359;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60" name="Google Shape;1360;p75"/>
            <p:cNvSpPr/>
            <p:nvPr/>
          </p:nvSpPr>
          <p:spPr>
            <a:xfrm rot="-355864" flipH="1">
              <a:off x="6025562" y="5739666"/>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1" name="Google Shape;1361;p75"/>
            <p:cNvSpPr/>
            <p:nvPr/>
          </p:nvSpPr>
          <p:spPr>
            <a:xfrm rot="-355864" flipH="1">
              <a:off x="6382747" y="5750527"/>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2" name="Google Shape;1362;p75"/>
            <p:cNvSpPr/>
            <p:nvPr/>
          </p:nvSpPr>
          <p:spPr>
            <a:xfrm rot="-10365302" flipH="1">
              <a:off x="6922943" y="5740524"/>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3" name="Google Shape;1363;p75"/>
            <p:cNvSpPr/>
            <p:nvPr/>
          </p:nvSpPr>
          <p:spPr>
            <a:xfrm rot="-5039159">
              <a:off x="7027364" y="5664773"/>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4" name="Google Shape;1364;p75"/>
            <p:cNvSpPr/>
            <p:nvPr/>
          </p:nvSpPr>
          <p:spPr>
            <a:xfrm rot="-10365302" flipH="1">
              <a:off x="6464962" y="5771460"/>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5" name="Google Shape;1365;p75"/>
            <p:cNvSpPr/>
            <p:nvPr/>
          </p:nvSpPr>
          <p:spPr>
            <a:xfrm rot="-5039159">
              <a:off x="6569383" y="5695709"/>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6" name="Google Shape;1366;p75"/>
            <p:cNvSpPr/>
            <p:nvPr/>
          </p:nvSpPr>
          <p:spPr>
            <a:xfrm>
              <a:off x="5253299" y="4795589"/>
              <a:ext cx="2721856" cy="1457115"/>
            </a:xfrm>
            <a:prstGeom prst="cube">
              <a:avLst>
                <a:gd name="adj" fmla="val 33119"/>
              </a:avLst>
            </a:prstGeom>
            <a:blipFill rotWithShape="1">
              <a:blip r:embed="rId3">
                <a:alphaModFix amt="38000"/>
              </a:blip>
              <a:tile tx="0" ty="0" sx="100000" sy="100000" flip="none" algn="tl"/>
            </a:blipFill>
            <a:ln w="476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BB625AF3-A229-4760-9B6D-4B035A61480D}"/>
              </a:ext>
            </a:extLst>
          </p:cNvPr>
          <p:cNvGrpSpPr/>
          <p:nvPr/>
        </p:nvGrpSpPr>
        <p:grpSpPr>
          <a:xfrm>
            <a:off x="9087227" y="3010664"/>
            <a:ext cx="2662426" cy="1452107"/>
            <a:chOff x="9046283" y="4047898"/>
            <a:chExt cx="2662426" cy="1452107"/>
          </a:xfrm>
        </p:grpSpPr>
        <p:cxnSp>
          <p:nvCxnSpPr>
            <p:cNvPr id="1285" name="Google Shape;1285;p75"/>
            <p:cNvCxnSpPr>
              <a:cxnSpLocks/>
            </p:cNvCxnSpPr>
            <p:nvPr/>
          </p:nvCxnSpPr>
          <p:spPr>
            <a:xfrm flipH="1">
              <a:off x="9539921" y="4082803"/>
              <a:ext cx="16130" cy="907362"/>
            </a:xfrm>
            <a:prstGeom prst="straightConnector1">
              <a:avLst/>
            </a:prstGeom>
            <a:noFill/>
            <a:ln w="38100" cap="flat" cmpd="sng">
              <a:solidFill>
                <a:srgbClr val="767171"/>
              </a:solidFill>
              <a:prstDash val="solid"/>
              <a:miter lim="800000"/>
              <a:headEnd type="none" w="sm" len="sm"/>
              <a:tailEnd type="none" w="sm" len="sm"/>
            </a:ln>
          </p:spPr>
        </p:cxnSp>
        <p:sp>
          <p:nvSpPr>
            <p:cNvPr id="1286" name="Google Shape;1286;p75"/>
            <p:cNvSpPr/>
            <p:nvPr/>
          </p:nvSpPr>
          <p:spPr>
            <a:xfrm>
              <a:off x="9057341" y="4964771"/>
              <a:ext cx="2631262" cy="518501"/>
            </a:xfrm>
            <a:prstGeom prst="flowChartInputOutput">
              <a:avLst/>
            </a:prstGeom>
            <a:solidFill>
              <a:srgbClr val="FEE599"/>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7" name="Google Shape;1287;p75"/>
            <p:cNvSpPr/>
            <p:nvPr/>
          </p:nvSpPr>
          <p:spPr>
            <a:xfrm rot="21244136" flipH="1">
              <a:off x="10184737" y="4576165"/>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8" name="Google Shape;1288;p75"/>
            <p:cNvSpPr/>
            <p:nvPr/>
          </p:nvSpPr>
          <p:spPr>
            <a:xfrm rot="21244136" flipH="1">
              <a:off x="10695509" y="471738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9" name="Google Shape;1289;p75"/>
            <p:cNvSpPr/>
            <p:nvPr/>
          </p:nvSpPr>
          <p:spPr>
            <a:xfrm rot="21244136" flipH="1">
              <a:off x="10112001" y="4789239"/>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0" name="Google Shape;1290;p75"/>
            <p:cNvSpPr/>
            <p:nvPr/>
          </p:nvSpPr>
          <p:spPr>
            <a:xfrm rot="21244136" flipH="1">
              <a:off x="9892941" y="4669134"/>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1" name="Google Shape;1291;p75"/>
            <p:cNvSpPr/>
            <p:nvPr/>
          </p:nvSpPr>
          <p:spPr>
            <a:xfrm rot="21244136" flipH="1">
              <a:off x="9626754" y="4776348"/>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2" name="Google Shape;1292;p75"/>
            <p:cNvSpPr/>
            <p:nvPr/>
          </p:nvSpPr>
          <p:spPr>
            <a:xfrm rot="21244136" flipH="1">
              <a:off x="9337505" y="4893887"/>
              <a:ext cx="665743" cy="42959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3" name="Google Shape;1293;p75"/>
            <p:cNvSpPr/>
            <p:nvPr/>
          </p:nvSpPr>
          <p:spPr>
            <a:xfrm rot="21244136" flipH="1">
              <a:off x="10755682" y="4899386"/>
              <a:ext cx="712931" cy="46004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4" name="Google Shape;1294;p75"/>
            <p:cNvSpPr/>
            <p:nvPr/>
          </p:nvSpPr>
          <p:spPr>
            <a:xfrm rot="21244136" flipH="1">
              <a:off x="10523475" y="4743162"/>
              <a:ext cx="589588" cy="380451"/>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5" name="Google Shape;1295;p75"/>
            <p:cNvSpPr/>
            <p:nvPr/>
          </p:nvSpPr>
          <p:spPr>
            <a:xfrm rot="21244136" flipH="1">
              <a:off x="10482997" y="4929787"/>
              <a:ext cx="730437" cy="471338"/>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96" name="Google Shape;1296;p75"/>
            <p:cNvGrpSpPr/>
            <p:nvPr/>
          </p:nvGrpSpPr>
          <p:grpSpPr>
            <a:xfrm>
              <a:off x="11019970" y="4892464"/>
              <a:ext cx="307284" cy="226897"/>
              <a:chOff x="8677498" y="2294860"/>
              <a:chExt cx="1756971" cy="1111998"/>
            </a:xfrm>
          </p:grpSpPr>
          <p:sp>
            <p:nvSpPr>
              <p:cNvPr id="1297" name="Google Shape;1297;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8" name="Google Shape;1298;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299" name="Google Shape;1299;p75"/>
            <p:cNvGrpSpPr/>
            <p:nvPr/>
          </p:nvGrpSpPr>
          <p:grpSpPr>
            <a:xfrm rot="356036" flipH="1">
              <a:off x="10195386" y="4609767"/>
              <a:ext cx="307284" cy="227612"/>
              <a:chOff x="9317728" y="1966623"/>
              <a:chExt cx="1756969" cy="1115503"/>
            </a:xfrm>
          </p:grpSpPr>
          <p:sp>
            <p:nvSpPr>
              <p:cNvPr id="1300" name="Google Shape;1300;p75"/>
              <p:cNvSpPr/>
              <p:nvPr/>
            </p:nvSpPr>
            <p:spPr>
              <a:xfrm rot="-10365302" flipH="1">
                <a:off x="9368533" y="2070873"/>
                <a:ext cx="1655360"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1" name="Google Shape;1301;p75"/>
              <p:cNvSpPr/>
              <p:nvPr/>
            </p:nvSpPr>
            <p:spPr>
              <a:xfrm rot="-5039159">
                <a:off x="10006796" y="1601773"/>
                <a:ext cx="455243"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02" name="Google Shape;1302;p75"/>
            <p:cNvGrpSpPr/>
            <p:nvPr/>
          </p:nvGrpSpPr>
          <p:grpSpPr>
            <a:xfrm flipH="1">
              <a:off x="9692522" y="4873157"/>
              <a:ext cx="307284" cy="226897"/>
              <a:chOff x="8677498" y="2294860"/>
              <a:chExt cx="1756971" cy="1111998"/>
            </a:xfrm>
          </p:grpSpPr>
          <p:sp>
            <p:nvSpPr>
              <p:cNvPr id="1303" name="Google Shape;1303;p75"/>
              <p:cNvSpPr/>
              <p:nvPr/>
            </p:nvSpPr>
            <p:spPr>
              <a:xfrm rot="-10365302" flipH="1">
                <a:off x="8728303" y="2395606"/>
                <a:ext cx="1655362" cy="910507"/>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4" name="Google Shape;1304;p75"/>
              <p:cNvSpPr/>
              <p:nvPr/>
            </p:nvSpPr>
            <p:spPr>
              <a:xfrm rot="-5039159">
                <a:off x="9363294" y="1930012"/>
                <a:ext cx="455245" cy="1320822"/>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05" name="Google Shape;1305;p75"/>
            <p:cNvSpPr/>
            <p:nvPr/>
          </p:nvSpPr>
          <p:spPr>
            <a:xfrm rot="21244136" flipH="1">
              <a:off x="9737142" y="4967831"/>
              <a:ext cx="713013" cy="460095"/>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6" name="Google Shape;1306;p75"/>
            <p:cNvSpPr/>
            <p:nvPr/>
          </p:nvSpPr>
          <p:spPr>
            <a:xfrm rot="21244136" flipH="1">
              <a:off x="10094327" y="4978692"/>
              <a:ext cx="710653" cy="458572"/>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rgbClr val="D0CECE"/>
                </a:gs>
                <a:gs pos="100000">
                  <a:srgbClr val="757070"/>
                </a:gs>
              </a:gsLst>
              <a:lin ang="27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7" name="Google Shape;1307;p75"/>
            <p:cNvSpPr/>
            <p:nvPr/>
          </p:nvSpPr>
          <p:spPr>
            <a:xfrm rot="11234698" flipH="1">
              <a:off x="10634523" y="4968689"/>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8" name="Google Shape;1308;p75"/>
            <p:cNvSpPr/>
            <p:nvPr/>
          </p:nvSpPr>
          <p:spPr>
            <a:xfrm rot="16560841">
              <a:off x="10738944" y="4892938"/>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9" name="Google Shape;1309;p75"/>
            <p:cNvSpPr/>
            <p:nvPr/>
          </p:nvSpPr>
          <p:spPr>
            <a:xfrm rot="11234698" flipH="1">
              <a:off x="10176542" y="4999625"/>
              <a:ext cx="289513" cy="185784"/>
            </a:xfrm>
            <a:custGeom>
              <a:avLst/>
              <a:gdLst/>
              <a:ahLst/>
              <a:cxnLst/>
              <a:rect l="l" t="t" r="r" b="b"/>
              <a:pathLst>
                <a:path w="767460" h="626533" extrusionOk="0">
                  <a:moveTo>
                    <a:pt x="716" y="440266"/>
                  </a:moveTo>
                  <a:cubicBezTo>
                    <a:pt x="-4928" y="403577"/>
                    <a:pt x="24324" y="372859"/>
                    <a:pt x="34582" y="338666"/>
                  </a:cubicBezTo>
                  <a:cubicBezTo>
                    <a:pt x="41269" y="316375"/>
                    <a:pt x="42348" y="292324"/>
                    <a:pt x="51516" y="270933"/>
                  </a:cubicBezTo>
                  <a:cubicBezTo>
                    <a:pt x="59533" y="252227"/>
                    <a:pt x="76281" y="238336"/>
                    <a:pt x="85382" y="220133"/>
                  </a:cubicBezTo>
                  <a:cubicBezTo>
                    <a:pt x="93364" y="204168"/>
                    <a:pt x="89694" y="181954"/>
                    <a:pt x="102316" y="169333"/>
                  </a:cubicBezTo>
                  <a:cubicBezTo>
                    <a:pt x="114937" y="156712"/>
                    <a:pt x="136183" y="158044"/>
                    <a:pt x="153116" y="152400"/>
                  </a:cubicBezTo>
                  <a:cubicBezTo>
                    <a:pt x="170049" y="141111"/>
                    <a:pt x="184282" y="123888"/>
                    <a:pt x="203916" y="118533"/>
                  </a:cubicBezTo>
                  <a:cubicBezTo>
                    <a:pt x="247819" y="106559"/>
                    <a:pt x="297797" y="120082"/>
                    <a:pt x="339382" y="101600"/>
                  </a:cubicBezTo>
                  <a:cubicBezTo>
                    <a:pt x="355693" y="94351"/>
                    <a:pt x="343695" y="63421"/>
                    <a:pt x="356316" y="50800"/>
                  </a:cubicBezTo>
                  <a:cubicBezTo>
                    <a:pt x="377242" y="29874"/>
                    <a:pt x="444488" y="10120"/>
                    <a:pt x="474849" y="0"/>
                  </a:cubicBezTo>
                  <a:cubicBezTo>
                    <a:pt x="520005" y="11289"/>
                    <a:pt x="569903" y="10773"/>
                    <a:pt x="610316" y="33866"/>
                  </a:cubicBezTo>
                  <a:cubicBezTo>
                    <a:pt x="651900" y="57628"/>
                    <a:pt x="711916" y="135466"/>
                    <a:pt x="711916" y="135466"/>
                  </a:cubicBezTo>
                  <a:cubicBezTo>
                    <a:pt x="717560" y="152399"/>
                    <a:pt x="720867" y="170301"/>
                    <a:pt x="728849" y="186266"/>
                  </a:cubicBezTo>
                  <a:cubicBezTo>
                    <a:pt x="737950" y="204469"/>
                    <a:pt x="761646" y="216743"/>
                    <a:pt x="762716" y="237066"/>
                  </a:cubicBezTo>
                  <a:cubicBezTo>
                    <a:pt x="767472" y="327428"/>
                    <a:pt x="775675" y="422593"/>
                    <a:pt x="745782" y="508000"/>
                  </a:cubicBezTo>
                  <a:cubicBezTo>
                    <a:pt x="732336" y="546417"/>
                    <a:pt x="678049" y="553155"/>
                    <a:pt x="644182" y="575733"/>
                  </a:cubicBezTo>
                  <a:cubicBezTo>
                    <a:pt x="578529" y="619501"/>
                    <a:pt x="612690" y="603164"/>
                    <a:pt x="542582" y="626533"/>
                  </a:cubicBezTo>
                  <a:cubicBezTo>
                    <a:pt x="435338" y="620889"/>
                    <a:pt x="327477" y="622395"/>
                    <a:pt x="220849" y="609600"/>
                  </a:cubicBezTo>
                  <a:cubicBezTo>
                    <a:pt x="185405" y="605347"/>
                    <a:pt x="153116" y="587022"/>
                    <a:pt x="119249" y="575733"/>
                  </a:cubicBezTo>
                  <a:lnTo>
                    <a:pt x="68449" y="558800"/>
                  </a:lnTo>
                  <a:cubicBezTo>
                    <a:pt x="31012" y="446490"/>
                    <a:pt x="6360" y="476955"/>
                    <a:pt x="716" y="440266"/>
                  </a:cubicBezTo>
                  <a:close/>
                </a:path>
              </a:pathLst>
            </a:custGeom>
            <a:gradFill>
              <a:gsLst>
                <a:gs pos="0">
                  <a:schemeClr val="lt2"/>
                </a:gs>
                <a:gs pos="100000">
                  <a:srgbClr val="AEABAB"/>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10" name="Google Shape;1310;p75"/>
            <p:cNvSpPr/>
            <p:nvPr/>
          </p:nvSpPr>
          <p:spPr>
            <a:xfrm rot="16560841">
              <a:off x="10280963" y="4923874"/>
              <a:ext cx="92890" cy="231004"/>
            </a:xfrm>
            <a:prstGeom prst="can">
              <a:avLst>
                <a:gd name="adj" fmla="val 25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7" name="Google Shape;1367;p75"/>
            <p:cNvSpPr/>
            <p:nvPr/>
          </p:nvSpPr>
          <p:spPr>
            <a:xfrm>
              <a:off x="9065372" y="4047898"/>
              <a:ext cx="2628369" cy="453759"/>
            </a:xfrm>
            <a:prstGeom prst="parallelogram">
              <a:avLst>
                <a:gd name="adj" fmla="val 104606"/>
              </a:avLst>
            </a:prstGeom>
            <a:blipFill rotWithShape="1">
              <a:blip r:embed="rId3">
                <a:alphaModFix amt="38000"/>
              </a:blip>
              <a:tile tx="0" ty="0" sx="100000" sy="100000" flip="none" algn="tl"/>
            </a:blipFill>
            <a:ln w="41275" cap="flat" cmpd="sng">
              <a:solidFill>
                <a:srgbClr val="7671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368" name="Google Shape;1368;p75"/>
            <p:cNvCxnSpPr>
              <a:cxnSpLocks/>
            </p:cNvCxnSpPr>
            <p:nvPr/>
          </p:nvCxnSpPr>
          <p:spPr>
            <a:xfrm>
              <a:off x="9046283" y="4511723"/>
              <a:ext cx="0" cy="988282"/>
            </a:xfrm>
            <a:prstGeom prst="straightConnector1">
              <a:avLst/>
            </a:prstGeom>
            <a:noFill/>
            <a:ln w="38100" cap="flat" cmpd="sng">
              <a:solidFill>
                <a:srgbClr val="767171"/>
              </a:solidFill>
              <a:prstDash val="solid"/>
              <a:miter lim="800000"/>
              <a:headEnd type="none" w="sm" len="sm"/>
              <a:tailEnd type="none" w="sm" len="sm"/>
            </a:ln>
          </p:spPr>
        </p:cxnSp>
        <p:cxnSp>
          <p:nvCxnSpPr>
            <p:cNvPr id="1369" name="Google Shape;1369;p75"/>
            <p:cNvCxnSpPr>
              <a:cxnSpLocks/>
            </p:cNvCxnSpPr>
            <p:nvPr/>
          </p:nvCxnSpPr>
          <p:spPr>
            <a:xfrm>
              <a:off x="11180467" y="4511723"/>
              <a:ext cx="5287" cy="972024"/>
            </a:xfrm>
            <a:prstGeom prst="straightConnector1">
              <a:avLst/>
            </a:prstGeom>
            <a:noFill/>
            <a:ln w="38100" cap="flat" cmpd="sng">
              <a:solidFill>
                <a:srgbClr val="767171"/>
              </a:solidFill>
              <a:prstDash val="solid"/>
              <a:miter lim="800000"/>
              <a:headEnd type="none" w="sm" len="sm"/>
              <a:tailEnd type="none" w="sm" len="sm"/>
            </a:ln>
          </p:spPr>
        </p:cxnSp>
        <p:cxnSp>
          <p:nvCxnSpPr>
            <p:cNvPr id="1370" name="Google Shape;1370;p75"/>
            <p:cNvCxnSpPr>
              <a:cxnSpLocks/>
            </p:cNvCxnSpPr>
            <p:nvPr/>
          </p:nvCxnSpPr>
          <p:spPr>
            <a:xfrm flipH="1">
              <a:off x="11699129" y="4047898"/>
              <a:ext cx="9580" cy="918191"/>
            </a:xfrm>
            <a:prstGeom prst="straightConnector1">
              <a:avLst/>
            </a:prstGeom>
            <a:noFill/>
            <a:ln w="38100" cap="flat" cmpd="sng">
              <a:solidFill>
                <a:srgbClr val="767171"/>
              </a:solidFill>
              <a:prstDash val="solid"/>
              <a:miter lim="800000"/>
              <a:headEnd type="none" w="sm" len="sm"/>
              <a:tailEnd type="none" w="sm" len="sm"/>
            </a:ln>
          </p:spPr>
        </p:cxnSp>
      </p:grpSp>
      <p:cxnSp>
        <p:nvCxnSpPr>
          <p:cNvPr id="96" name="Straight Arrow Connector 95">
            <a:extLst>
              <a:ext uri="{FF2B5EF4-FFF2-40B4-BE49-F238E27FC236}">
                <a16:creationId xmlns:a16="http://schemas.microsoft.com/office/drawing/2014/main" id="{FCCC4231-564E-4232-8F00-59907D9CECE3}"/>
              </a:ext>
            </a:extLst>
          </p:cNvPr>
          <p:cNvCxnSpPr>
            <a:cxnSpLocks/>
          </p:cNvCxnSpPr>
          <p:nvPr/>
        </p:nvCxnSpPr>
        <p:spPr>
          <a:xfrm flipV="1">
            <a:off x="5187800" y="4740881"/>
            <a:ext cx="2342993" cy="304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8AB0F545-C1B8-43CE-BA58-1B925DAC73CA}"/>
              </a:ext>
            </a:extLst>
          </p:cNvPr>
          <p:cNvSpPr txBox="1"/>
          <p:nvPr/>
        </p:nvSpPr>
        <p:spPr>
          <a:xfrm>
            <a:off x="5924478" y="4544002"/>
            <a:ext cx="997615"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0.75 m</a:t>
            </a:r>
          </a:p>
        </p:txBody>
      </p:sp>
      <p:cxnSp>
        <p:nvCxnSpPr>
          <p:cNvPr id="98" name="Straight Arrow Connector 97">
            <a:extLst>
              <a:ext uri="{FF2B5EF4-FFF2-40B4-BE49-F238E27FC236}">
                <a16:creationId xmlns:a16="http://schemas.microsoft.com/office/drawing/2014/main" id="{2C67A923-DEA4-4D6A-A3E4-600A414B07FC}"/>
              </a:ext>
            </a:extLst>
          </p:cNvPr>
          <p:cNvCxnSpPr>
            <a:cxnSpLocks/>
          </p:cNvCxnSpPr>
          <p:nvPr/>
        </p:nvCxnSpPr>
        <p:spPr>
          <a:xfrm flipV="1">
            <a:off x="9040472" y="4740350"/>
            <a:ext cx="2342993" cy="304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167FAFA2-F3AD-48C8-B23C-D88CCF8E1146}"/>
              </a:ext>
            </a:extLst>
          </p:cNvPr>
          <p:cNvSpPr txBox="1"/>
          <p:nvPr/>
        </p:nvSpPr>
        <p:spPr>
          <a:xfrm>
            <a:off x="9777150" y="4543471"/>
            <a:ext cx="997615"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0.75 m</a:t>
            </a:r>
          </a:p>
        </p:txBody>
      </p:sp>
      <p:cxnSp>
        <p:nvCxnSpPr>
          <p:cNvPr id="100" name="Straight Arrow Connector 99">
            <a:extLst>
              <a:ext uri="{FF2B5EF4-FFF2-40B4-BE49-F238E27FC236}">
                <a16:creationId xmlns:a16="http://schemas.microsoft.com/office/drawing/2014/main" id="{BFBC24CA-4DDE-4BAD-9742-2D195D062789}"/>
              </a:ext>
            </a:extLst>
          </p:cNvPr>
          <p:cNvCxnSpPr/>
          <p:nvPr/>
        </p:nvCxnSpPr>
        <p:spPr>
          <a:xfrm>
            <a:off x="253237" y="4743526"/>
            <a:ext cx="337727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C84285F9-EA66-460D-92FB-503575BDE6A6}"/>
              </a:ext>
            </a:extLst>
          </p:cNvPr>
          <p:cNvSpPr txBox="1"/>
          <p:nvPr/>
        </p:nvSpPr>
        <p:spPr>
          <a:xfrm>
            <a:off x="1531077" y="4543471"/>
            <a:ext cx="817176" cy="400110"/>
          </a:xfrm>
          <a:prstGeom prst="rect">
            <a:avLst/>
          </a:prstGeom>
          <a:solidFill>
            <a:schemeClr val="bg1"/>
          </a:solidFill>
        </p:spPr>
        <p:txBody>
          <a:bodyPr wrap="square" rtlCol="0">
            <a:spAutoFit/>
          </a:bodyPr>
          <a:lstStyle/>
          <a:p>
            <a:pPr algn="ctr"/>
            <a:r>
              <a:rPr lang="en-US" sz="2000" dirty="0">
                <a:latin typeface="Arial" panose="020B0604020202020204" pitchFamily="34" charset="0"/>
                <a:cs typeface="Arial" panose="020B0604020202020204" pitchFamily="34" charset="0"/>
              </a:rPr>
              <a:t>1.5 m</a:t>
            </a:r>
          </a:p>
        </p:txBody>
      </p:sp>
    </p:spTree>
    <p:extLst>
      <p:ext uri="{BB962C8B-B14F-4D97-AF65-F5344CB8AC3E}">
        <p14:creationId xmlns:p14="http://schemas.microsoft.com/office/powerpoint/2010/main" val="134556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6" grpId="0"/>
      <p:bldP spid="1277" grpId="0"/>
      <p:bldP spid="1278" grpId="0"/>
      <p:bldP spid="1279" grpId="0" animBg="1"/>
      <p:bldP spid="1282" grpId="0"/>
      <p:bldP spid="1283" grpId="0"/>
      <p:bldP spid="97" grpId="0" animBg="1"/>
      <p:bldP spid="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21" name="Google Shape;1608;p78">
            <a:extLst>
              <a:ext uri="{FF2B5EF4-FFF2-40B4-BE49-F238E27FC236}">
                <a16:creationId xmlns:a16="http://schemas.microsoft.com/office/drawing/2014/main" id="{FE6C5789-1EF1-4C8F-915E-0D33E00F394A}"/>
              </a:ext>
            </a:extLst>
          </p:cNvPr>
          <p:cNvSpPr txBox="1">
            <a:spLocks/>
          </p:cNvSpPr>
          <p:nvPr/>
        </p:nvSpPr>
        <p:spPr>
          <a:xfrm>
            <a:off x="1180177" y="2104007"/>
            <a:ext cx="1760017" cy="52236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
                <a:prstClr val="black"/>
              </a:buClr>
              <a:buSzPts val="4800"/>
              <a:buFont typeface="Arial"/>
              <a:buNone/>
              <a:tabLst/>
              <a:defRPr/>
            </a:pPr>
            <a:r>
              <a:rPr kumimoji="0" lang="en-US" sz="1800" b="0" i="0" u="none" strike="noStrike" kern="1200" cap="none" spc="0" normalizeH="0" baseline="0" noProof="0" dirty="0">
                <a:ln>
                  <a:noFill/>
                </a:ln>
                <a:solidFill>
                  <a:prstClr val="white"/>
                </a:solidFill>
                <a:effectLst/>
                <a:uLnTx/>
                <a:uFillTx/>
                <a:latin typeface="Arial"/>
                <a:ea typeface="Arial"/>
                <a:cs typeface="Arial"/>
                <a:sym typeface="Arial"/>
              </a:rPr>
              <a:t>Catalina Island</a:t>
            </a:r>
            <a:endParaRPr kumimoji="0" lang="en-US" sz="16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8" name="Google Shape;1608;p78">
            <a:extLst>
              <a:ext uri="{FF2B5EF4-FFF2-40B4-BE49-F238E27FC236}">
                <a16:creationId xmlns:a16="http://schemas.microsoft.com/office/drawing/2014/main" id="{69247A4F-34F1-4F33-84E7-E25CA08FE8A7}"/>
              </a:ext>
            </a:extLst>
          </p:cNvPr>
          <p:cNvSpPr txBox="1">
            <a:spLocks/>
          </p:cNvSpPr>
          <p:nvPr/>
        </p:nvSpPr>
        <p:spPr>
          <a:xfrm>
            <a:off x="963098" y="6058968"/>
            <a:ext cx="988548" cy="52236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
                <a:prstClr val="black"/>
              </a:buClr>
              <a:buSzPts val="4800"/>
              <a:buFont typeface="Arial"/>
              <a:buNone/>
              <a:tabLst/>
              <a:defRPr/>
            </a:pPr>
            <a:r>
              <a:rPr kumimoji="0" lang="en-US" sz="1800" b="0" i="0" u="none" strike="noStrike" kern="1200" cap="none" spc="0" normalizeH="0" baseline="0" noProof="0" dirty="0">
                <a:ln>
                  <a:noFill/>
                </a:ln>
                <a:solidFill>
                  <a:prstClr val="white"/>
                </a:solidFill>
                <a:effectLst/>
                <a:uLnTx/>
                <a:uFillTx/>
                <a:latin typeface="Arial"/>
                <a:ea typeface="Arial"/>
                <a:cs typeface="Arial"/>
                <a:sym typeface="Arial"/>
              </a:rPr>
              <a:t>500 km</a:t>
            </a:r>
            <a:endParaRPr kumimoji="0" lang="en-US" sz="16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607" name="Google Shape;1607;p78"/>
          <p:cNvSpPr txBox="1"/>
          <p:nvPr/>
        </p:nvSpPr>
        <p:spPr>
          <a:xfrm>
            <a:off x="10161309" y="5802974"/>
            <a:ext cx="1651568" cy="28516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Chris Lowe</a:t>
            </a:r>
            <a:endParaRPr kumimoji="0"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Google Shape;1608;p78">
            <a:extLst>
              <a:ext uri="{FF2B5EF4-FFF2-40B4-BE49-F238E27FC236}">
                <a16:creationId xmlns:a16="http://schemas.microsoft.com/office/drawing/2014/main" id="{6EDBD088-A07D-43EC-8A37-1044B38BC7D3}"/>
              </a:ext>
            </a:extLst>
          </p:cNvPr>
          <p:cNvSpPr txBox="1">
            <a:spLocks/>
          </p:cNvSpPr>
          <p:nvPr/>
        </p:nvSpPr>
        <p:spPr>
          <a:xfrm>
            <a:off x="9285379" y="874841"/>
            <a:ext cx="1196779" cy="33591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0"/>
              </a:spcBef>
              <a:spcAft>
                <a:spcPts val="0"/>
              </a:spcAft>
              <a:buClr>
                <a:prstClr val="black"/>
              </a:buClr>
              <a:buSzPts val="4800"/>
              <a:buFont typeface="Arial"/>
              <a:buNone/>
              <a:tabLst/>
              <a:defRPr/>
            </a:pPr>
            <a:r>
              <a:rPr kumimoji="0" lang="en-US" sz="2000" b="0" i="0" u="none" strike="noStrike" kern="1200" cap="none" spc="0" normalizeH="0" baseline="0" noProof="0" dirty="0">
                <a:ln>
                  <a:noFill/>
                </a:ln>
                <a:solidFill>
                  <a:prstClr val="white"/>
                </a:solidFill>
                <a:effectLst/>
                <a:uLnTx/>
                <a:uFillTx/>
                <a:latin typeface="Arial"/>
                <a:ea typeface="Arial"/>
                <a:cs typeface="Arial"/>
                <a:sym typeface="Arial"/>
              </a:rPr>
              <a:t>BEM!</a:t>
            </a:r>
            <a:endParaRPr kumimoji="0" lang="en-US" sz="1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29" name="Google Shape;1608;p78">
            <a:extLst>
              <a:ext uri="{FF2B5EF4-FFF2-40B4-BE49-F238E27FC236}">
                <a16:creationId xmlns:a16="http://schemas.microsoft.com/office/drawing/2014/main" id="{07E5AD70-0739-489B-BEE6-2B32928E1A5E}"/>
              </a:ext>
            </a:extLst>
          </p:cNvPr>
          <p:cNvSpPr txBox="1">
            <a:spLocks/>
          </p:cNvSpPr>
          <p:nvPr/>
        </p:nvSpPr>
        <p:spPr>
          <a:xfrm>
            <a:off x="1552263" y="4286791"/>
            <a:ext cx="988548" cy="290507"/>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
                <a:prstClr val="black"/>
              </a:buClr>
              <a:buSzPts val="4800"/>
              <a:buFont typeface="Arial"/>
              <a:buNone/>
              <a:tabLst/>
              <a:defRPr/>
            </a:pPr>
            <a:r>
              <a:rPr kumimoji="0" lang="en-US" sz="1800" b="0" i="0" u="none" strike="noStrike" kern="1200" cap="none" spc="0" normalizeH="0" baseline="0" noProof="0" dirty="0">
                <a:ln>
                  <a:noFill/>
                </a:ln>
                <a:solidFill>
                  <a:prstClr val="white"/>
                </a:solidFill>
                <a:effectLst/>
                <a:uLnTx/>
                <a:uFillTx/>
                <a:latin typeface="Arial"/>
                <a:ea typeface="Arial"/>
                <a:cs typeface="Arial"/>
                <a:sym typeface="Arial"/>
              </a:rPr>
              <a:t>500 km</a:t>
            </a:r>
            <a:endParaRPr kumimoji="0" lang="en-US" sz="16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C6BE5CCE-2D17-4B31-8337-CA4A2FA4A367}"/>
              </a:ext>
            </a:extLst>
          </p:cNvPr>
          <p:cNvPicPr>
            <a:picLocks noChangeAspect="1"/>
          </p:cNvPicPr>
          <p:nvPr/>
        </p:nvPicPr>
        <p:blipFill>
          <a:blip r:embed="rId3"/>
          <a:stretch>
            <a:fillRect/>
          </a:stretch>
        </p:blipFill>
        <p:spPr>
          <a:xfrm>
            <a:off x="118950" y="62376"/>
            <a:ext cx="5793313" cy="4605630"/>
          </a:xfrm>
          <a:prstGeom prst="rect">
            <a:avLst/>
          </a:prstGeom>
        </p:spPr>
      </p:pic>
      <p:pic>
        <p:nvPicPr>
          <p:cNvPr id="1606" name="Google Shape;1606;p78"/>
          <p:cNvPicPr preferRelativeResize="0">
            <a:picLocks noGrp="1"/>
          </p:cNvPicPr>
          <p:nvPr>
            <p:ph type="body" idx="1"/>
          </p:nvPr>
        </p:nvPicPr>
        <p:blipFill rotWithShape="1">
          <a:blip r:embed="rId4">
            <a:alphaModFix/>
          </a:blip>
          <a:srcRect/>
          <a:stretch/>
        </p:blipFill>
        <p:spPr>
          <a:xfrm>
            <a:off x="6000924" y="3398318"/>
            <a:ext cx="6066598" cy="2851011"/>
          </a:xfrm>
          <a:prstGeom prst="rect">
            <a:avLst/>
          </a:prstGeom>
          <a:noFill/>
          <a:ln w="47625">
            <a:solidFill>
              <a:schemeClr val="accent2">
                <a:lumMod val="60000"/>
                <a:lumOff val="40000"/>
              </a:schemeClr>
            </a:solidFill>
          </a:ln>
        </p:spPr>
      </p:pic>
      <p:sp>
        <p:nvSpPr>
          <p:cNvPr id="70" name="Rectangle 69">
            <a:extLst>
              <a:ext uri="{FF2B5EF4-FFF2-40B4-BE49-F238E27FC236}">
                <a16:creationId xmlns:a16="http://schemas.microsoft.com/office/drawing/2014/main" id="{C9BF0CE2-EFAE-437A-80B9-FCE8BC64763D}"/>
              </a:ext>
            </a:extLst>
          </p:cNvPr>
          <p:cNvSpPr/>
          <p:nvPr/>
        </p:nvSpPr>
        <p:spPr>
          <a:xfrm rot="19575940">
            <a:off x="6520635" y="4853531"/>
            <a:ext cx="1685340" cy="525733"/>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AD72B5B8-3521-4C97-9C82-C86A188D9EC7}"/>
              </a:ext>
            </a:extLst>
          </p:cNvPr>
          <p:cNvCxnSpPr>
            <a:cxnSpLocks/>
          </p:cNvCxnSpPr>
          <p:nvPr/>
        </p:nvCxnSpPr>
        <p:spPr>
          <a:xfrm flipV="1">
            <a:off x="4449240" y="3374041"/>
            <a:ext cx="1551684" cy="5495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A56004-AD05-402F-B470-5621B21D39AA}"/>
              </a:ext>
            </a:extLst>
          </p:cNvPr>
          <p:cNvCxnSpPr>
            <a:cxnSpLocks/>
          </p:cNvCxnSpPr>
          <p:nvPr/>
        </p:nvCxnSpPr>
        <p:spPr>
          <a:xfrm>
            <a:off x="3879920" y="3837598"/>
            <a:ext cx="2073920" cy="24117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697D0C9-26BB-4148-AC7B-43AC6AD9F315}"/>
              </a:ext>
            </a:extLst>
          </p:cNvPr>
          <p:cNvSpPr/>
          <p:nvPr/>
        </p:nvSpPr>
        <p:spPr>
          <a:xfrm>
            <a:off x="3879920" y="3428999"/>
            <a:ext cx="569320" cy="40859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Google Shape;527;p64">
            <a:extLst>
              <a:ext uri="{FF2B5EF4-FFF2-40B4-BE49-F238E27FC236}">
                <a16:creationId xmlns:a16="http://schemas.microsoft.com/office/drawing/2014/main" id="{AF957247-2839-494E-A544-5B2AD4378EBF}"/>
              </a:ext>
            </a:extLst>
          </p:cNvPr>
          <p:cNvSpPr txBox="1"/>
          <p:nvPr/>
        </p:nvSpPr>
        <p:spPr>
          <a:xfrm>
            <a:off x="-1097396" y="4673894"/>
            <a:ext cx="3221204" cy="29985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Larry Allen</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Google Shape;1673;p81">
            <a:extLst>
              <a:ext uri="{FF2B5EF4-FFF2-40B4-BE49-F238E27FC236}">
                <a16:creationId xmlns:a16="http://schemas.microsoft.com/office/drawing/2014/main" id="{57BBBD2B-1B75-46C9-B81B-2991E5331978}"/>
              </a:ext>
            </a:extLst>
          </p:cNvPr>
          <p:cNvSpPr txBox="1"/>
          <p:nvPr/>
        </p:nvSpPr>
        <p:spPr>
          <a:xfrm>
            <a:off x="6833590" y="1051748"/>
            <a:ext cx="4496398" cy="1190513"/>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rial"/>
                <a:ea typeface="Arial"/>
                <a:cs typeface="Arial"/>
                <a:sym typeface="Arial"/>
              </a:rPr>
              <a:t>18 reefs</a:t>
            </a:r>
            <a:endParaRPr kumimoji="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
                <a:prstClr val="black"/>
              </a:buClr>
              <a:buSzPts val="2800"/>
              <a:buFont typeface="Arial"/>
              <a:buChar char="•"/>
              <a:tabLst/>
              <a:defRPr/>
            </a:pPr>
            <a:r>
              <a:rPr kumimoji="0" lang="en-US" sz="2800" b="0" i="0" u="none" strike="noStrike" kern="1200" cap="none" spc="0" normalizeH="0" baseline="0" noProof="0" dirty="0">
                <a:ln>
                  <a:noFill/>
                </a:ln>
                <a:solidFill>
                  <a:srgbClr val="2585C9"/>
                </a:solidFill>
                <a:effectLst/>
                <a:uLnTx/>
                <a:uFillTx/>
                <a:latin typeface="Arial"/>
                <a:ea typeface="Arial"/>
                <a:cs typeface="Arial"/>
                <a:sym typeface="Arial"/>
              </a:rPr>
              <a:t>6 low</a:t>
            </a:r>
            <a:r>
              <a:rPr kumimoji="0" lang="en-US" sz="2800" b="0" i="0" u="none" strike="noStrike" kern="1200" cap="none" spc="0" normalizeH="0" baseline="0" noProof="0" dirty="0">
                <a:ln>
                  <a:noFill/>
                </a:ln>
                <a:solidFill>
                  <a:prstClr val="black"/>
                </a:solidFill>
                <a:effectLst/>
                <a:uLnTx/>
                <a:uFillTx/>
                <a:latin typeface="Arial"/>
                <a:ea typeface="Arial"/>
                <a:cs typeface="Arial"/>
                <a:sym typeface="Arial"/>
              </a:rPr>
              <a:t>,</a:t>
            </a:r>
            <a:r>
              <a:rPr kumimoji="0" lang="en-US" sz="2800" b="0" i="0" u="none" strike="noStrike" kern="1200" cap="none" spc="0" normalizeH="0" baseline="0" noProof="0" dirty="0">
                <a:ln>
                  <a:noFill/>
                </a:ln>
                <a:solidFill>
                  <a:srgbClr val="5B9BD5"/>
                </a:solidFill>
                <a:effectLst/>
                <a:uLnTx/>
                <a:uFillTx/>
                <a:latin typeface="Arial"/>
                <a:ea typeface="Arial"/>
                <a:cs typeface="Arial"/>
                <a:sym typeface="Arial"/>
              </a:rPr>
              <a:t> </a:t>
            </a:r>
            <a:r>
              <a:rPr kumimoji="0" lang="en-US" sz="2800" b="0" i="0" u="none" strike="noStrike" kern="1200" cap="none" spc="0" normalizeH="0" baseline="0" noProof="0" dirty="0">
                <a:ln>
                  <a:noFill/>
                </a:ln>
                <a:solidFill>
                  <a:srgbClr val="36A859"/>
                </a:solidFill>
                <a:effectLst/>
                <a:uLnTx/>
                <a:uFillTx/>
                <a:latin typeface="Arial"/>
                <a:ea typeface="Arial"/>
                <a:cs typeface="Arial"/>
                <a:sym typeface="Arial"/>
              </a:rPr>
              <a:t>6 medium</a:t>
            </a:r>
            <a:r>
              <a:rPr kumimoji="0" lang="en-US" sz="2800" b="0" i="0" u="none" strike="noStrike" kern="1200" cap="none" spc="0" normalizeH="0" baseline="0" noProof="0" dirty="0">
                <a:ln>
                  <a:noFill/>
                </a:ln>
                <a:solidFill>
                  <a:prstClr val="black"/>
                </a:solidFill>
                <a:effectLst/>
                <a:uLnTx/>
                <a:uFillTx/>
                <a:latin typeface="Arial"/>
                <a:ea typeface="Arial"/>
                <a:cs typeface="Arial"/>
                <a:sym typeface="Arial"/>
              </a:rPr>
              <a:t>,</a:t>
            </a:r>
            <a:r>
              <a:rPr kumimoji="0" lang="en-US" sz="2800" b="0" i="0" u="none" strike="noStrike" kern="1200" cap="none" spc="0" normalizeH="0" baseline="0" noProof="0" dirty="0">
                <a:ln>
                  <a:noFill/>
                </a:ln>
                <a:solidFill>
                  <a:srgbClr val="5B9BD5"/>
                </a:solidFill>
                <a:effectLst/>
                <a:uLnTx/>
                <a:uFillTx/>
                <a:latin typeface="Arial"/>
                <a:ea typeface="Arial"/>
                <a:cs typeface="Arial"/>
                <a:sym typeface="Arial"/>
              </a:rPr>
              <a:t> </a:t>
            </a:r>
            <a:r>
              <a:rPr kumimoji="0" lang="en-US" sz="2800" b="0" i="0" u="none" strike="noStrike" kern="1200" cap="none" spc="0" normalizeH="0" baseline="0" noProof="0" dirty="0">
                <a:ln>
                  <a:noFill/>
                </a:ln>
                <a:solidFill>
                  <a:srgbClr val="E47802"/>
                </a:solidFill>
                <a:effectLst/>
                <a:uLnTx/>
                <a:uFillTx/>
                <a:latin typeface="Arial"/>
                <a:ea typeface="Arial"/>
                <a:cs typeface="Arial"/>
                <a:sym typeface="Arial"/>
              </a:rPr>
              <a:t>6 high</a:t>
            </a:r>
          </a:p>
        </p:txBody>
      </p:sp>
      <p:sp>
        <p:nvSpPr>
          <p:cNvPr id="40" name="Google Shape;1607;p78">
            <a:extLst>
              <a:ext uri="{FF2B5EF4-FFF2-40B4-BE49-F238E27FC236}">
                <a16:creationId xmlns:a16="http://schemas.microsoft.com/office/drawing/2014/main" id="{ACFE2148-0227-4CF0-AFEA-A68E728757CC}"/>
              </a:ext>
            </a:extLst>
          </p:cNvPr>
          <p:cNvSpPr txBox="1"/>
          <p:nvPr/>
        </p:nvSpPr>
        <p:spPr>
          <a:xfrm>
            <a:off x="11117300" y="5988444"/>
            <a:ext cx="1651568" cy="28516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Chris Lowe</a:t>
            </a:r>
            <a:endParaRPr kumimoji="0"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45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 grpId="0"/>
      <p:bldP spid="70" grpId="0" animBg="1"/>
      <p:bldP spid="32" grpId="0" animBg="1"/>
      <p:bldP spid="72" grpId="0" animBg="1"/>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520F-20EE-4637-9EB0-BF843F8640F7}"/>
              </a:ext>
            </a:extLst>
          </p:cNvPr>
          <p:cNvSpPr>
            <a:spLocks noGrp="1"/>
          </p:cNvSpPr>
          <p:nvPr>
            <p:ph type="title"/>
          </p:nvPr>
        </p:nvSpPr>
        <p:spPr>
          <a:xfrm>
            <a:off x="838200" y="220746"/>
            <a:ext cx="10515600" cy="1325563"/>
          </a:xfrm>
        </p:spPr>
        <p:txBody>
          <a:bodyPr>
            <a:normAutofit/>
          </a:bodyPr>
          <a:lstStyle/>
          <a:p>
            <a:pPr algn="ctr"/>
            <a:r>
              <a:rPr lang="en-US" sz="4800" b="1" dirty="0">
                <a:latin typeface="Arial" panose="020B0604020202020204" pitchFamily="34" charset="0"/>
                <a:cs typeface="Arial" panose="020B0604020202020204" pitchFamily="34" charset="0"/>
              </a:rPr>
              <a:t>Fish collections and tagging</a:t>
            </a:r>
          </a:p>
        </p:txBody>
      </p:sp>
      <p:pic>
        <p:nvPicPr>
          <p:cNvPr id="6" name="Picture 5">
            <a:extLst>
              <a:ext uri="{FF2B5EF4-FFF2-40B4-BE49-F238E27FC236}">
                <a16:creationId xmlns:a16="http://schemas.microsoft.com/office/drawing/2014/main" id="{0D955DF1-C1E4-4931-8D64-3D26E8618177}"/>
              </a:ext>
            </a:extLst>
          </p:cNvPr>
          <p:cNvPicPr>
            <a:picLocks noChangeAspect="1"/>
          </p:cNvPicPr>
          <p:nvPr/>
        </p:nvPicPr>
        <p:blipFill rotWithShape="1">
          <a:blip r:embed="rId3">
            <a:extLst>
              <a:ext uri="{28A0092B-C50C-407E-A947-70E740481C1C}">
                <a14:useLocalDpi xmlns:a14="http://schemas.microsoft.com/office/drawing/2010/main" val="0"/>
              </a:ext>
            </a:extLst>
          </a:blip>
          <a:srcRect l="287" r="-221"/>
          <a:stretch/>
        </p:blipFill>
        <p:spPr>
          <a:xfrm>
            <a:off x="0" y="1564858"/>
            <a:ext cx="6277970" cy="4711542"/>
          </a:xfrm>
          <a:prstGeom prst="rect">
            <a:avLst/>
          </a:prstGeom>
          <a:ln>
            <a:solidFill>
              <a:schemeClr val="tx1"/>
            </a:solidFill>
          </a:ln>
        </p:spPr>
      </p:pic>
      <p:pic>
        <p:nvPicPr>
          <p:cNvPr id="4" name="Picture 3" descr="A picture containing person, indoor, man, table&#10;&#10;Description generated with very high confidence">
            <a:extLst>
              <a:ext uri="{FF2B5EF4-FFF2-40B4-BE49-F238E27FC236}">
                <a16:creationId xmlns:a16="http://schemas.microsoft.com/office/drawing/2014/main" id="{CEE28DF4-BBAA-4F84-858F-A9527F75F7A0}"/>
              </a:ext>
            </a:extLst>
          </p:cNvPr>
          <p:cNvPicPr>
            <a:picLocks noChangeAspect="1"/>
          </p:cNvPicPr>
          <p:nvPr/>
        </p:nvPicPr>
        <p:blipFill rotWithShape="1">
          <a:blip r:embed="rId4">
            <a:extLst>
              <a:ext uri="{28A0092B-C50C-407E-A947-70E740481C1C}">
                <a14:useLocalDpi xmlns:a14="http://schemas.microsoft.com/office/drawing/2010/main" val="0"/>
              </a:ext>
            </a:extLst>
          </a:blip>
          <a:srcRect l="13478" r="7875"/>
          <a:stretch/>
        </p:blipFill>
        <p:spPr>
          <a:xfrm>
            <a:off x="4022804" y="1564858"/>
            <a:ext cx="4944733" cy="4715431"/>
          </a:xfrm>
          <a:prstGeom prst="rect">
            <a:avLst/>
          </a:prstGeom>
          <a:ln>
            <a:solidFill>
              <a:schemeClr val="tx1"/>
            </a:solidFill>
          </a:ln>
        </p:spPr>
      </p:pic>
      <p:sp>
        <p:nvSpPr>
          <p:cNvPr id="16" name="Google Shape;2897;p123">
            <a:extLst>
              <a:ext uri="{FF2B5EF4-FFF2-40B4-BE49-F238E27FC236}">
                <a16:creationId xmlns:a16="http://schemas.microsoft.com/office/drawing/2014/main" id="{251E21B5-5E18-4681-A401-90EE80F4BAEA}"/>
              </a:ext>
            </a:extLst>
          </p:cNvPr>
          <p:cNvSpPr txBox="1"/>
          <p:nvPr/>
        </p:nvSpPr>
        <p:spPr>
          <a:xfrm>
            <a:off x="5153006" y="5865288"/>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dirty="0">
                <a:latin typeface="Arial" panose="020B0604020202020204" pitchFamily="34" charset="0"/>
                <a:cs typeface="Arial" panose="020B0604020202020204" pitchFamily="34" charset="0"/>
              </a:rPr>
              <a:t>Erika Nava</a:t>
            </a:r>
            <a:endParaRPr sz="12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79D812D-5EF3-4D62-8143-E2C1D4E2F35F}"/>
              </a:ext>
            </a:extLst>
          </p:cNvPr>
          <p:cNvPicPr>
            <a:picLocks noChangeAspect="1"/>
          </p:cNvPicPr>
          <p:nvPr/>
        </p:nvPicPr>
        <p:blipFill rotWithShape="1">
          <a:blip r:embed="rId5">
            <a:extLst>
              <a:ext uri="{28A0092B-C50C-407E-A947-70E740481C1C}">
                <a14:useLocalDpi xmlns:a14="http://schemas.microsoft.com/office/drawing/2010/main" val="0"/>
              </a:ext>
            </a:extLst>
          </a:blip>
          <a:srcRect b="7834"/>
          <a:stretch/>
        </p:blipFill>
        <p:spPr>
          <a:xfrm>
            <a:off x="8357937" y="1561507"/>
            <a:ext cx="3834064" cy="4711542"/>
          </a:xfrm>
          <a:prstGeom prst="rect">
            <a:avLst/>
          </a:prstGeom>
          <a:ln>
            <a:solidFill>
              <a:schemeClr val="tx1"/>
            </a:solidFill>
          </a:ln>
        </p:spPr>
      </p:pic>
      <p:sp>
        <p:nvSpPr>
          <p:cNvPr id="14" name="Google Shape;2897;p123">
            <a:extLst>
              <a:ext uri="{FF2B5EF4-FFF2-40B4-BE49-F238E27FC236}">
                <a16:creationId xmlns:a16="http://schemas.microsoft.com/office/drawing/2014/main" id="{E2C2FD67-9AA6-4872-B3C5-44C81D85D213}"/>
              </a:ext>
            </a:extLst>
          </p:cNvPr>
          <p:cNvSpPr txBox="1"/>
          <p:nvPr/>
        </p:nvSpPr>
        <p:spPr>
          <a:xfrm>
            <a:off x="7408172" y="5913599"/>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dirty="0">
                <a:solidFill>
                  <a:srgbClr val="F3F3F3"/>
                </a:solidFill>
                <a:latin typeface="Arial" panose="020B0604020202020204" pitchFamily="34" charset="0"/>
                <a:cs typeface="Arial" panose="020B0604020202020204" pitchFamily="34" charset="0"/>
              </a:rPr>
              <a:t>Mia </a:t>
            </a:r>
            <a:r>
              <a:rPr lang="en-US" sz="1200" dirty="0" err="1">
                <a:solidFill>
                  <a:srgbClr val="F3F3F3"/>
                </a:solidFill>
                <a:latin typeface="Arial" panose="020B0604020202020204" pitchFamily="34" charset="0"/>
                <a:cs typeface="Arial" panose="020B0604020202020204" pitchFamily="34" charset="0"/>
              </a:rPr>
              <a:t>Adreani</a:t>
            </a:r>
            <a:endParaRPr sz="1200" dirty="0">
              <a:solidFill>
                <a:srgbClr val="F3F3F3"/>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3EEADA0-D8BC-48EE-90BC-D6D75469F2A0}"/>
              </a:ext>
            </a:extLst>
          </p:cNvPr>
          <p:cNvSpPr/>
          <p:nvPr/>
        </p:nvSpPr>
        <p:spPr>
          <a:xfrm>
            <a:off x="198643" y="1429144"/>
            <a:ext cx="12593053" cy="4976268"/>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924A232-1C6C-4F5D-9451-EC52FC4696D3}"/>
              </a:ext>
            </a:extLst>
          </p:cNvPr>
          <p:cNvPicPr>
            <a:picLocks noChangeAspect="1"/>
          </p:cNvPicPr>
          <p:nvPr/>
        </p:nvPicPr>
        <p:blipFill rotWithShape="1">
          <a:blip r:embed="rId6">
            <a:extLst>
              <a:ext uri="{28A0092B-C50C-407E-A947-70E740481C1C}">
                <a14:useLocalDpi xmlns:a14="http://schemas.microsoft.com/office/drawing/2010/main" val="0"/>
              </a:ext>
            </a:extLst>
          </a:blip>
          <a:srcRect t="27024" b="15009"/>
          <a:stretch/>
        </p:blipFill>
        <p:spPr>
          <a:xfrm>
            <a:off x="1843769" y="2323151"/>
            <a:ext cx="8486274" cy="3279481"/>
          </a:xfrm>
          <a:prstGeom prst="rect">
            <a:avLst/>
          </a:prstGeom>
          <a:ln>
            <a:solidFill>
              <a:schemeClr val="tx1"/>
            </a:solidFill>
          </a:ln>
        </p:spPr>
      </p:pic>
      <p:sp>
        <p:nvSpPr>
          <p:cNvPr id="20" name="Oval 19">
            <a:extLst>
              <a:ext uri="{FF2B5EF4-FFF2-40B4-BE49-F238E27FC236}">
                <a16:creationId xmlns:a16="http://schemas.microsoft.com/office/drawing/2014/main" id="{4D3D63D1-1950-439C-B536-B02AFDCCE08C}"/>
              </a:ext>
            </a:extLst>
          </p:cNvPr>
          <p:cNvSpPr/>
          <p:nvPr/>
        </p:nvSpPr>
        <p:spPr>
          <a:xfrm>
            <a:off x="5854890" y="3684894"/>
            <a:ext cx="423080" cy="3684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Google Shape;2897;p123">
            <a:extLst>
              <a:ext uri="{FF2B5EF4-FFF2-40B4-BE49-F238E27FC236}">
                <a16:creationId xmlns:a16="http://schemas.microsoft.com/office/drawing/2014/main" id="{43826BC2-3F7B-4504-AC9A-FC580893D2BD}"/>
              </a:ext>
            </a:extLst>
          </p:cNvPr>
          <p:cNvSpPr txBox="1"/>
          <p:nvPr/>
        </p:nvSpPr>
        <p:spPr>
          <a:xfrm>
            <a:off x="4022804" y="3004626"/>
            <a:ext cx="2073196" cy="444079"/>
          </a:xfrm>
          <a:prstGeom prst="rect">
            <a:avLst/>
          </a:prstGeom>
          <a:solidFill>
            <a:schemeClr val="bg1"/>
          </a:solid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a:latin typeface="Arial" panose="020B0604020202020204" pitchFamily="34" charset="0"/>
                <a:cs typeface="Arial" panose="020B0604020202020204" pitchFamily="34" charset="0"/>
              </a:rPr>
              <a:t>Initial size: 30 mm</a:t>
            </a:r>
            <a:endParaRPr dirty="0">
              <a:latin typeface="Arial" panose="020B0604020202020204" pitchFamily="34" charset="0"/>
              <a:cs typeface="Arial" panose="020B0604020202020204" pitchFamily="34" charset="0"/>
            </a:endParaRPr>
          </a:p>
        </p:txBody>
      </p:sp>
      <p:sp>
        <p:nvSpPr>
          <p:cNvPr id="17" name="Google Shape;2897;p123">
            <a:extLst>
              <a:ext uri="{FF2B5EF4-FFF2-40B4-BE49-F238E27FC236}">
                <a16:creationId xmlns:a16="http://schemas.microsoft.com/office/drawing/2014/main" id="{C15F271C-C407-42A4-A3BE-03F6E6CE303C}"/>
              </a:ext>
            </a:extLst>
          </p:cNvPr>
          <p:cNvSpPr txBox="1"/>
          <p:nvPr/>
        </p:nvSpPr>
        <p:spPr>
          <a:xfrm>
            <a:off x="9226052" y="5229164"/>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dirty="0">
                <a:solidFill>
                  <a:srgbClr val="F3F3F3"/>
                </a:solidFill>
                <a:latin typeface="Arial" panose="020B0604020202020204" pitchFamily="34" charset="0"/>
                <a:cs typeface="Arial" panose="020B0604020202020204" pitchFamily="34" charset="0"/>
              </a:rPr>
              <a:t>Hunter </a:t>
            </a:r>
            <a:r>
              <a:rPr lang="en-US" sz="1200" dirty="0" err="1">
                <a:solidFill>
                  <a:srgbClr val="F3F3F3"/>
                </a:solidFill>
                <a:latin typeface="Arial" panose="020B0604020202020204" pitchFamily="34" charset="0"/>
                <a:cs typeface="Arial" panose="020B0604020202020204" pitchFamily="34" charset="0"/>
              </a:rPr>
              <a:t>Ramo</a:t>
            </a:r>
            <a:endParaRPr sz="1200" dirty="0">
              <a:solidFill>
                <a:srgbClr val="F3F3F3"/>
              </a:solidFill>
              <a:latin typeface="Arial" panose="020B0604020202020204" pitchFamily="34" charset="0"/>
              <a:cs typeface="Arial" panose="020B0604020202020204" pitchFamily="34" charset="0"/>
            </a:endParaRPr>
          </a:p>
        </p:txBody>
      </p:sp>
      <p:sp>
        <p:nvSpPr>
          <p:cNvPr id="22" name="Google Shape;2897;p123">
            <a:extLst>
              <a:ext uri="{FF2B5EF4-FFF2-40B4-BE49-F238E27FC236}">
                <a16:creationId xmlns:a16="http://schemas.microsoft.com/office/drawing/2014/main" id="{C82D22F7-8BD4-4574-82A6-0E803190EF97}"/>
              </a:ext>
            </a:extLst>
          </p:cNvPr>
          <p:cNvSpPr txBox="1"/>
          <p:nvPr/>
        </p:nvSpPr>
        <p:spPr>
          <a:xfrm>
            <a:off x="11203508" y="5913599"/>
            <a:ext cx="1867800" cy="2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dirty="0">
                <a:latin typeface="Arial" panose="020B0604020202020204" pitchFamily="34" charset="0"/>
                <a:cs typeface="Arial" panose="020B0604020202020204" pitchFamily="34" charset="0"/>
              </a:rPr>
              <a:t>Mia </a:t>
            </a:r>
            <a:r>
              <a:rPr lang="en-US" sz="1200" dirty="0" err="1">
                <a:latin typeface="Arial" panose="020B0604020202020204" pitchFamily="34" charset="0"/>
                <a:cs typeface="Arial" panose="020B0604020202020204" pitchFamily="34" charset="0"/>
              </a:rPr>
              <a:t>Adreani</a:t>
            </a:r>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561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 grpId="0"/>
      <p:bldP spid="12" grpId="0" animBg="1"/>
      <p:bldP spid="20" grpId="0" animBg="1"/>
      <p:bldP spid="21" grpId="0" animBg="1"/>
      <p:bldP spid="17"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26789</TotalTime>
  <Words>4088</Words>
  <Application>Microsoft Office PowerPoint</Application>
  <PresentationFormat>Widescreen</PresentationFormat>
  <Paragraphs>780</Paragraphs>
  <Slides>56</Slides>
  <Notes>43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ＭＳ Ｐゴシック</vt:lpstr>
      <vt:lpstr>Arial</vt:lpstr>
      <vt:lpstr>Calibri</vt:lpstr>
      <vt:lpstr>Calibri Light</vt:lpstr>
      <vt:lpstr>Wingdings</vt:lpstr>
      <vt:lpstr>Office Theme</vt:lpstr>
      <vt:lpstr>Evaluating the effects of predation risk on reproduction of a temperate reef fish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Fish collections and tagging</vt:lpstr>
      <vt:lpstr>PowerPoint Presentation</vt:lpstr>
      <vt:lpstr>PowerPoint Presentation</vt:lpstr>
      <vt:lpstr>Statistical Analyses</vt:lpstr>
      <vt:lpstr>PowerPoint Presentation</vt:lpstr>
      <vt:lpstr>PowerPoint Presentation</vt:lpstr>
      <vt:lpstr>Similar reproduction among risk treatments</vt:lpstr>
      <vt:lpstr>No measurable effect of risk on recollections</vt:lpstr>
      <vt:lpstr>Fewer gobies observed on high-risk reefs</vt:lpstr>
      <vt:lpstr>Comparable effects of risk on goby behavior</vt:lpstr>
      <vt:lpstr>PowerPoint Presentation</vt:lpstr>
      <vt:lpstr>PowerPoint Presentation</vt:lpstr>
      <vt:lpstr>PowerPoint Presentation</vt:lpstr>
      <vt:lpstr>Similar reproduction among risk treatments</vt:lpstr>
      <vt:lpstr>No measurable effect of risk on recollections</vt:lpstr>
      <vt:lpstr>Fewer gobies observed on high-risk reefs</vt:lpstr>
      <vt:lpstr>Observed behaviors varied by treatment</vt:lpstr>
      <vt:lpstr>Less time exposed on high-risk reefs</vt:lpstr>
      <vt:lpstr>Similar courtship and foraging among treatments</vt:lpstr>
      <vt:lpstr>PowerPoint Presentation</vt:lpstr>
      <vt:lpstr>PowerPoint Presentation</vt:lpstr>
      <vt:lpstr>PowerPoint Presentation</vt:lpstr>
      <vt:lpstr>Similar reproduction among risk treatments</vt:lpstr>
      <vt:lpstr>No measurable effect of risk on recollections</vt:lpstr>
      <vt:lpstr>Number of gobies seen varied by risk and time</vt:lpstr>
      <vt:lpstr>PowerPoint Presentation</vt:lpstr>
      <vt:lpstr>Comparable activity of predators among treatments</vt:lpstr>
      <vt:lpstr>PowerPoint Presentation</vt:lpstr>
      <vt:lpstr>Implications and significance</vt:lpstr>
      <vt:lpstr>Implications and significance</vt:lpstr>
      <vt:lpstr>Risk affected metabolism but not behavior </vt:lpstr>
      <vt:lpstr>Implications and significance</vt:lpstr>
      <vt:lpstr>Implications and significance</vt:lpstr>
      <vt:lpstr>PowerPoint Presentation</vt:lpstr>
      <vt:lpstr>Acknowledgements</vt:lpstr>
      <vt:lpstr>Questions?</vt:lpstr>
      <vt:lpstr>Are bluebanded gobies fearless?</vt:lpstr>
      <vt:lpstr>Equal reproduction among risk treatments</vt:lpstr>
      <vt:lpstr>PowerPoint Presentation</vt:lpstr>
      <vt:lpstr>Fewer gobies observed on high-risk reefs</vt:lpstr>
      <vt:lpstr>Similar recollections by sex</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AND LONG-TERM EFFECTS OF PREDATION RISK ON FITNESS IN A TEMPERATE REEF FISH</dc:title>
  <dc:creator>George Jarvis</dc:creator>
  <cp:lastModifiedBy>George Jarvis</cp:lastModifiedBy>
  <cp:revision>387</cp:revision>
  <dcterms:created xsi:type="dcterms:W3CDTF">2018-10-31T04:47:09Z</dcterms:created>
  <dcterms:modified xsi:type="dcterms:W3CDTF">2019-05-05T01:56:25Z</dcterms:modified>
</cp:coreProperties>
</file>